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453" r:id="rId3"/>
    <p:sldId id="390" r:id="rId4"/>
    <p:sldId id="483" r:id="rId5"/>
    <p:sldId id="274" r:id="rId6"/>
    <p:sldId id="485" r:id="rId7"/>
    <p:sldId id="391" r:id="rId8"/>
    <p:sldId id="445" r:id="rId9"/>
    <p:sldId id="456" r:id="rId10"/>
    <p:sldId id="396" r:id="rId11"/>
    <p:sldId id="458" r:id="rId12"/>
    <p:sldId id="480" r:id="rId13"/>
    <p:sldId id="481" r:id="rId14"/>
    <p:sldId id="416" r:id="rId15"/>
    <p:sldId id="474" r:id="rId16"/>
    <p:sldId id="420" r:id="rId17"/>
    <p:sldId id="438" r:id="rId18"/>
    <p:sldId id="421" r:id="rId19"/>
    <p:sldId id="476" r:id="rId20"/>
    <p:sldId id="459" r:id="rId21"/>
    <p:sldId id="451" r:id="rId22"/>
    <p:sldId id="423" r:id="rId23"/>
    <p:sldId id="424" r:id="rId24"/>
    <p:sldId id="345" r:id="rId25"/>
    <p:sldId id="478" r:id="rId26"/>
    <p:sldId id="465" r:id="rId27"/>
    <p:sldId id="467" r:id="rId28"/>
    <p:sldId id="469" r:id="rId29"/>
    <p:sldId id="471" r:id="rId30"/>
    <p:sldId id="460" r:id="rId31"/>
    <p:sldId id="461" r:id="rId32"/>
    <p:sldId id="435" r:id="rId33"/>
    <p:sldId id="437" r:id="rId34"/>
    <p:sldId id="436" r:id="rId35"/>
    <p:sldId id="472" r:id="rId3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61" autoAdjust="0"/>
    <p:restoredTop sz="94484" autoAdjust="0"/>
  </p:normalViewPr>
  <p:slideViewPr>
    <p:cSldViewPr snapToGrid="0">
      <p:cViewPr varScale="1">
        <p:scale>
          <a:sx n="86" d="100"/>
          <a:sy n="86" d="100"/>
        </p:scale>
        <p:origin x="120"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9B37-5164-467E-B9E6-5888AA6B9B07}" type="datetimeFigureOut">
              <a:rPr lang="x-none" smtClean="0"/>
              <a:t>9/8/2025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85206-9541-4C65-BCD0-B7F55833B5FE}" type="slidenum">
              <a:rPr lang="x-none" smtClean="0"/>
              <a:t>‹#›</a:t>
            </a:fld>
            <a:endParaRPr lang="x-none"/>
          </a:p>
        </p:txBody>
      </p:sp>
    </p:spTree>
    <p:extLst>
      <p:ext uri="{BB962C8B-B14F-4D97-AF65-F5344CB8AC3E}">
        <p14:creationId xmlns:p14="http://schemas.microsoft.com/office/powerpoint/2010/main" val="313943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Versus oropharyngeal</a:t>
            </a:r>
            <a:r>
              <a:rPr lang="en-US" baseline="0" dirty="0"/>
              <a:t> dysphagia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Symptoms of esophagus dysmotility</a:t>
            </a:r>
          </a:p>
          <a:p>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3</a:t>
            </a:fld>
            <a:endParaRPr lang="x-none"/>
          </a:p>
        </p:txBody>
      </p:sp>
    </p:spTree>
    <p:extLst>
      <p:ext uri="{BB962C8B-B14F-4D97-AF65-F5344CB8AC3E}">
        <p14:creationId xmlns:p14="http://schemas.microsoft.com/office/powerpoint/2010/main" val="4231763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PERISTALTIC COMPRESSION, ESOPHAGUS DILATATION AND </a:t>
            </a:r>
            <a:r>
              <a:rPr lang="en-US" dirty="0" err="1" smtClean="0"/>
              <a:t>EMPTYING</a:t>
            </a:r>
            <a:r>
              <a:rPr lang="en-US" sz="1200" b="1" i="0" kern="1200" dirty="0" err="1" smtClean="0">
                <a:solidFill>
                  <a:schemeClr val="tx1"/>
                </a:solidFill>
                <a:effectLst/>
                <a:latin typeface="+mn-lt"/>
                <a:ea typeface="+mn-ea"/>
                <a:cs typeface="+mn-cs"/>
              </a:rPr>
              <a:t>We</a:t>
            </a:r>
            <a:r>
              <a:rPr lang="en-US" sz="1200" b="1" i="0" kern="1200" dirty="0" smtClean="0">
                <a:solidFill>
                  <a:schemeClr val="tx1"/>
                </a:solidFill>
                <a:effectLst/>
                <a:latin typeface="+mn-lt"/>
                <a:ea typeface="+mn-ea"/>
                <a:cs typeface="+mn-cs"/>
              </a:rPr>
              <a:t> propose that barium height &gt;2 cm at 5 min be used as cutoff point for identifying achalasia</a:t>
            </a:r>
            <a:endParaRPr lang="en-US" dirty="0" smtClean="0"/>
          </a:p>
          <a:p>
            <a:endParaRPr lang="en-US" dirty="0"/>
          </a:p>
        </p:txBody>
      </p:sp>
      <p:sp>
        <p:nvSpPr>
          <p:cNvPr id="4" name="Slide Number Placeholder 3"/>
          <p:cNvSpPr>
            <a:spLocks noGrp="1"/>
          </p:cNvSpPr>
          <p:nvPr>
            <p:ph type="sldNum" sz="quarter" idx="5"/>
          </p:nvPr>
        </p:nvSpPr>
        <p:spPr/>
        <p:txBody>
          <a:bodyPr/>
          <a:lstStyle/>
          <a:p>
            <a:fld id="{8BD85206-9541-4C65-BCD0-B7F55833B5FE}" type="slidenum">
              <a:rPr lang="x-none" smtClean="0"/>
              <a:t>22</a:t>
            </a:fld>
            <a:endParaRPr lang="x-none"/>
          </a:p>
        </p:txBody>
      </p:sp>
    </p:spTree>
    <p:extLst>
      <p:ext uri="{BB962C8B-B14F-4D97-AF65-F5344CB8AC3E}">
        <p14:creationId xmlns:p14="http://schemas.microsoft.com/office/powerpoint/2010/main" val="330317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ABSENT</a:t>
            </a:r>
            <a:r>
              <a:rPr lang="en-US" baseline="0" dirty="0" smtClean="0"/>
              <a:t> CONTRACTILITY –SCLERODERMA</a:t>
            </a:r>
          </a:p>
          <a:p>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27</a:t>
            </a:fld>
            <a:endParaRPr lang="x-none"/>
          </a:p>
        </p:txBody>
      </p:sp>
    </p:spTree>
    <p:extLst>
      <p:ext uri="{BB962C8B-B14F-4D97-AF65-F5344CB8AC3E}">
        <p14:creationId xmlns:p14="http://schemas.microsoft.com/office/powerpoint/2010/main" val="167453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28</a:t>
            </a:fld>
            <a:endParaRPr lang="x-none"/>
          </a:p>
        </p:txBody>
      </p:sp>
    </p:spTree>
    <p:extLst>
      <p:ext uri="{BB962C8B-B14F-4D97-AF65-F5344CB8AC3E}">
        <p14:creationId xmlns:p14="http://schemas.microsoft.com/office/powerpoint/2010/main" val="195719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Multiple Rapid Swallows (MRS) is a physiological test that increases </a:t>
            </a:r>
            <a:r>
              <a:rPr lang="en-US" b="1" dirty="0" err="1" smtClean="0"/>
              <a:t>deglutitive</a:t>
            </a:r>
            <a:r>
              <a:rPr lang="en-US" b="1" dirty="0" smtClean="0"/>
              <a:t> inhibition of the esophageal </a:t>
            </a:r>
            <a:r>
              <a:rPr lang="en-US" b="1" dirty="0" err="1" smtClean="0"/>
              <a:t>contration</a:t>
            </a:r>
            <a:r>
              <a:rPr lang="en-US" b="1" dirty="0" smtClean="0"/>
              <a:t> and EGJ by asking the subject to swallow five times in quick succession. Subsequently, in healthy subjects, the MRS post‐contraction is often augmented (more vigorous than normal). MRS highlights failure of </a:t>
            </a:r>
            <a:r>
              <a:rPr lang="en-US" b="1" dirty="0" err="1" smtClean="0"/>
              <a:t>deglutitive</a:t>
            </a:r>
            <a:r>
              <a:rPr lang="en-US" b="1" dirty="0" smtClean="0"/>
              <a:t> inhibition in patients with achalasia, esophageal spasm and </a:t>
            </a:r>
            <a:r>
              <a:rPr lang="en-US" b="1" dirty="0" err="1" smtClean="0"/>
              <a:t>hypercontractile</a:t>
            </a:r>
            <a:r>
              <a:rPr lang="en-US" b="1" dirty="0" smtClean="0"/>
              <a:t> disorders. Additionally, </a:t>
            </a:r>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29</a:t>
            </a:fld>
            <a:endParaRPr lang="x-none"/>
          </a:p>
        </p:txBody>
      </p:sp>
    </p:spTree>
    <p:extLst>
      <p:ext uri="{BB962C8B-B14F-4D97-AF65-F5344CB8AC3E}">
        <p14:creationId xmlns:p14="http://schemas.microsoft.com/office/powerpoint/2010/main" val="48690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31</a:t>
            </a:fld>
            <a:endParaRPr lang="x-none"/>
          </a:p>
        </p:txBody>
      </p:sp>
    </p:spTree>
    <p:extLst>
      <p:ext uri="{BB962C8B-B14F-4D97-AF65-F5344CB8AC3E}">
        <p14:creationId xmlns:p14="http://schemas.microsoft.com/office/powerpoint/2010/main" val="153092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Treatment options in patients with disorders of esophageal peristalsis after a careful endoscopy is performed to rule out a mechanical or mucosal disease (such as eosinophilic esophagitis). *In patients with chest pain as the primary symptom, overlapping esophageal hypersensitivity might play a major role in symptom generation and neuromodulators or behavioral treatments might be beneficial based on studies on non-cardiac chest pain. </a:t>
            </a:r>
          </a:p>
          <a:p>
            <a:r>
              <a:rPr lang="en-US" sz="1800" b="0" i="0" u="none" strike="noStrike" baseline="0" dirty="0">
                <a:latin typeface="Times New Roman" panose="02020603050405020304" pitchFamily="18" charset="0"/>
              </a:rPr>
              <a:t>Patel et al. Page 26 Gastroenterology. Author </a:t>
            </a:r>
            <a:endParaRPr lang="en-US" dirty="0"/>
          </a:p>
        </p:txBody>
      </p:sp>
      <p:sp>
        <p:nvSpPr>
          <p:cNvPr id="4" name="Slide Number Placeholder 3"/>
          <p:cNvSpPr>
            <a:spLocks noGrp="1"/>
          </p:cNvSpPr>
          <p:nvPr>
            <p:ph type="sldNum" sz="quarter" idx="5"/>
          </p:nvPr>
        </p:nvSpPr>
        <p:spPr/>
        <p:txBody>
          <a:bodyPr/>
          <a:lstStyle/>
          <a:p>
            <a:fld id="{8BD85206-9541-4C65-BCD0-B7F55833B5FE}" type="slidenum">
              <a:rPr lang="x-none" smtClean="0"/>
              <a:t>34</a:t>
            </a:fld>
            <a:endParaRPr lang="x-none"/>
          </a:p>
        </p:txBody>
      </p:sp>
    </p:spTree>
    <p:extLst>
      <p:ext uri="{BB962C8B-B14F-4D97-AF65-F5344CB8AC3E}">
        <p14:creationId xmlns:p14="http://schemas.microsoft.com/office/powerpoint/2010/main" val="38419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r>
              <a:rPr lang="en-US" sz="1200" b="0" i="0" kern="1200" dirty="0" smtClean="0">
                <a:solidFill>
                  <a:schemeClr val="tx1"/>
                </a:solidFill>
                <a:effectLst/>
                <a:latin typeface="+mn-lt"/>
                <a:ea typeface="+mn-ea"/>
                <a:cs typeface="+mn-cs"/>
              </a:rPr>
              <a:t>Clouse plots, also known as esophageal pressure topography (EPT) plots, are a way of visualizing the pressure data collected during high-resolution esophageal </a:t>
            </a:r>
            <a:r>
              <a:rPr lang="en-US" sz="1200" b="0" i="0" kern="1200" dirty="0" err="1" smtClean="0">
                <a:solidFill>
                  <a:schemeClr val="tx1"/>
                </a:solidFill>
                <a:effectLst/>
                <a:latin typeface="+mn-lt"/>
                <a:ea typeface="+mn-ea"/>
                <a:cs typeface="+mn-cs"/>
              </a:rPr>
              <a:t>manometry</a:t>
            </a:r>
            <a:r>
              <a:rPr lang="en-US" sz="1200" b="0" i="0" kern="1200" dirty="0" smtClean="0">
                <a:solidFill>
                  <a:schemeClr val="tx1"/>
                </a:solidFill>
                <a:effectLst/>
                <a:latin typeface="+mn-lt"/>
                <a:ea typeface="+mn-ea"/>
                <a:cs typeface="+mn-cs"/>
              </a:rPr>
              <a:t> (HRM). They are color-coded, spatiotemporal representations of pressure readings along the esophagus,</a:t>
            </a:r>
          </a:p>
          <a:p>
            <a:r>
              <a:rPr lang="en-US" sz="1200" b="0" i="0" kern="1200" dirty="0" smtClean="0">
                <a:solidFill>
                  <a:schemeClr val="tx1"/>
                </a:solidFill>
                <a:effectLst/>
                <a:latin typeface="+mn-lt"/>
                <a:ea typeface="+mn-ea"/>
                <a:cs typeface="+mn-cs"/>
              </a:rPr>
              <a:t>The plots show how pressure changes over time and along the length of the esophagus, allowing for detailed analysis of esophageal function.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206-9541-4C65-BCD0-B7F55833B5FE}" type="slidenum">
              <a:rPr kumimoji="0" lang="x-non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x-non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42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with rumination syndromes </a:t>
            </a:r>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9</a:t>
            </a:fld>
            <a:endParaRPr lang="x-none"/>
          </a:p>
        </p:txBody>
      </p:sp>
    </p:spTree>
    <p:extLst>
      <p:ext uri="{BB962C8B-B14F-4D97-AF65-F5344CB8AC3E}">
        <p14:creationId xmlns:p14="http://schemas.microsoft.com/office/powerpoint/2010/main" val="274005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important ASPECTS</a:t>
            </a:r>
            <a:r>
              <a:rPr lang="en-US" baseline="0" dirty="0" smtClean="0"/>
              <a:t> TO ESO MANO ANALYSIS</a:t>
            </a:r>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10</a:t>
            </a:fld>
            <a:endParaRPr lang="x-none"/>
          </a:p>
        </p:txBody>
      </p:sp>
    </p:spTree>
    <p:extLst>
      <p:ext uri="{BB962C8B-B14F-4D97-AF65-F5344CB8AC3E}">
        <p14:creationId xmlns:p14="http://schemas.microsoft.com/office/powerpoint/2010/main" val="50574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metrics that allow us to characterize the behavior of the esophagus</a:t>
            </a:r>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11</a:t>
            </a:fld>
            <a:endParaRPr lang="x-none"/>
          </a:p>
        </p:txBody>
      </p:sp>
    </p:spTree>
    <p:extLst>
      <p:ext uri="{BB962C8B-B14F-4D97-AF65-F5344CB8AC3E}">
        <p14:creationId xmlns:p14="http://schemas.microsoft.com/office/powerpoint/2010/main" val="77031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UPDATES SINCE 2009</a:t>
            </a:r>
          </a:p>
          <a:p>
            <a:r>
              <a:rPr lang="en-US" dirty="0" smtClean="0"/>
              <a:t>PETER KHARALRIS</a:t>
            </a:r>
            <a:r>
              <a:rPr lang="en-US" baseline="0" dirty="0" smtClean="0"/>
              <a:t> NORTH WESTERN UNIVERSITY </a:t>
            </a:r>
          </a:p>
          <a:p>
            <a:r>
              <a:rPr lang="en-US" baseline="0" dirty="0" smtClean="0"/>
              <a:t>HIERCAHLE </a:t>
            </a:r>
          </a:p>
          <a:p>
            <a:r>
              <a:rPr lang="en-US" baseline="0" dirty="0" smtClean="0"/>
              <a:t>5 STEPS </a:t>
            </a:r>
          </a:p>
          <a:p>
            <a:r>
              <a:rPr lang="en-US" baseline="0" dirty="0" smtClean="0"/>
              <a:t>STARTS WITH MAJOR </a:t>
            </a:r>
          </a:p>
          <a:p>
            <a:r>
              <a:rPr lang="en-US" baseline="0" dirty="0" smtClean="0"/>
              <a:t>CLASSIFIES THE DISEASES BASED ON THE 3 METRICS</a:t>
            </a:r>
            <a:endParaRPr lang="en-US" dirty="0"/>
          </a:p>
        </p:txBody>
      </p:sp>
      <p:sp>
        <p:nvSpPr>
          <p:cNvPr id="4" name="Slide Number Placeholder 3"/>
          <p:cNvSpPr>
            <a:spLocks noGrp="1"/>
          </p:cNvSpPr>
          <p:nvPr>
            <p:ph type="sldNum" sz="quarter" idx="5"/>
          </p:nvPr>
        </p:nvSpPr>
        <p:spPr/>
        <p:txBody>
          <a:bodyPr/>
          <a:lstStyle/>
          <a:p>
            <a:fld id="{8BD85206-9541-4C65-BCD0-B7F55833B5FE}" type="slidenum">
              <a:rPr lang="x-none" smtClean="0"/>
              <a:t>14</a:t>
            </a:fld>
            <a:endParaRPr lang="x-none"/>
          </a:p>
        </p:txBody>
      </p:sp>
    </p:spTree>
    <p:extLst>
      <p:ext uri="{BB962C8B-B14F-4D97-AF65-F5344CB8AC3E}">
        <p14:creationId xmlns:p14="http://schemas.microsoft.com/office/powerpoint/2010/main" val="1956106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 achalasia is considered the classic presentation of achalasia, and typically a later state of disease progression</a:t>
            </a:r>
          </a:p>
          <a:p>
            <a:r>
              <a:rPr lang="en-US" dirty="0"/>
              <a:t>Type II achalasia is considered an earlier stage of disease and carries the most favorable prognosis to treatments.54</a:t>
            </a:r>
          </a:p>
          <a:p>
            <a:r>
              <a:rPr lang="en-US" dirty="0"/>
              <a:t>Type III achalasia is akin to spastic achalasia, and may reflect a different pathophysiologic consequence than </a:t>
            </a:r>
            <a:r>
              <a:rPr lang="en-US" dirty="0" err="1"/>
              <a:t>theother</a:t>
            </a:r>
            <a:r>
              <a:rPr lang="en-US" dirty="0"/>
              <a:t> subtypes, with less evidence of progressive neuronal cell loss of the myenteric ganglion cells of the </a:t>
            </a:r>
            <a:r>
              <a:rPr lang="en-US" dirty="0" err="1"/>
              <a:t>distalesophagus</a:t>
            </a:r>
            <a:r>
              <a:rPr lang="en-US" dirty="0"/>
              <a:t> and LES.53,</a:t>
            </a:r>
          </a:p>
        </p:txBody>
      </p:sp>
      <p:sp>
        <p:nvSpPr>
          <p:cNvPr id="4" name="Slide Number Placeholder 3"/>
          <p:cNvSpPr>
            <a:spLocks noGrp="1"/>
          </p:cNvSpPr>
          <p:nvPr>
            <p:ph type="sldNum" sz="quarter" idx="5"/>
          </p:nvPr>
        </p:nvSpPr>
        <p:spPr/>
        <p:txBody>
          <a:bodyPr/>
          <a:lstStyle/>
          <a:p>
            <a:fld id="{8BD85206-9541-4C65-BCD0-B7F55833B5FE}" type="slidenum">
              <a:rPr lang="x-none" smtClean="0"/>
              <a:t>16</a:t>
            </a:fld>
            <a:endParaRPr lang="x-none"/>
          </a:p>
        </p:txBody>
      </p:sp>
    </p:spTree>
    <p:extLst>
      <p:ext uri="{BB962C8B-B14F-4D97-AF65-F5344CB8AC3E}">
        <p14:creationId xmlns:p14="http://schemas.microsoft.com/office/powerpoint/2010/main" val="277343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a:t>
            </a:r>
            <a:r>
              <a:rPr lang="en-US" dirty="0" err="1" smtClean="0"/>
              <a:t>nissen</a:t>
            </a:r>
            <a:r>
              <a:rPr lang="en-US" dirty="0" smtClean="0"/>
              <a:t> fundoplication</a:t>
            </a:r>
          </a:p>
          <a:p>
            <a:r>
              <a:rPr lang="en-US" dirty="0" smtClean="0"/>
              <a:t>Strictures</a:t>
            </a:r>
          </a:p>
          <a:p>
            <a:r>
              <a:rPr lang="en-US" dirty="0" smtClean="0"/>
              <a:t>Achalasia in evolution</a:t>
            </a:r>
          </a:p>
          <a:p>
            <a:r>
              <a:rPr lang="en-US" dirty="0" err="1" smtClean="0"/>
              <a:t>Opiods</a:t>
            </a:r>
            <a:endParaRPr lang="en-US" dirty="0" smtClean="0"/>
          </a:p>
          <a:p>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20</a:t>
            </a:fld>
            <a:endParaRPr lang="x-none"/>
          </a:p>
        </p:txBody>
      </p:sp>
    </p:spTree>
    <p:extLst>
      <p:ext uri="{BB962C8B-B14F-4D97-AF65-F5344CB8AC3E}">
        <p14:creationId xmlns:p14="http://schemas.microsoft.com/office/powerpoint/2010/main" val="166423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CAUSES&gt;</a:t>
            </a:r>
            <a:r>
              <a:rPr lang="en-US" baseline="0" dirty="0" smtClean="0"/>
              <a:t> VERY TIGHT WRAP POST FUNDOPLICATION, OPIODS, ACHALASIA</a:t>
            </a:r>
            <a:endParaRPr lang="en-US" dirty="0"/>
          </a:p>
        </p:txBody>
      </p:sp>
      <p:sp>
        <p:nvSpPr>
          <p:cNvPr id="4" name="Slide Number Placeholder 3"/>
          <p:cNvSpPr>
            <a:spLocks noGrp="1"/>
          </p:cNvSpPr>
          <p:nvPr>
            <p:ph type="sldNum" sz="quarter" idx="10"/>
          </p:nvPr>
        </p:nvSpPr>
        <p:spPr/>
        <p:txBody>
          <a:bodyPr/>
          <a:lstStyle/>
          <a:p>
            <a:fld id="{8BD85206-9541-4C65-BCD0-B7F55833B5FE}" type="slidenum">
              <a:rPr lang="x-none" smtClean="0"/>
              <a:t>21</a:t>
            </a:fld>
            <a:endParaRPr lang="x-none"/>
          </a:p>
        </p:txBody>
      </p:sp>
    </p:spTree>
    <p:extLst>
      <p:ext uri="{BB962C8B-B14F-4D97-AF65-F5344CB8AC3E}">
        <p14:creationId xmlns:p14="http://schemas.microsoft.com/office/powerpoint/2010/main" val="316961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749BA-7FCB-3043-2458-B484F2FEC7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72224710-3685-9C62-F98D-33888AEDC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1EF1A83-DA3D-E3E6-2A8A-037593068A8C}"/>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5" name="Footer Placeholder 4">
            <a:extLst>
              <a:ext uri="{FF2B5EF4-FFF2-40B4-BE49-F238E27FC236}">
                <a16:creationId xmlns:a16="http://schemas.microsoft.com/office/drawing/2014/main" xmlns="" id="{A4345ADD-9A1A-0A43-6CB5-648A886CC40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66E68EC-8C1C-628F-1A5D-61BD622ACFC8}"/>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315596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4769E-2E9C-E2C9-E7C2-EFE2DFEA7D7C}"/>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98BC85A-5CBF-E24F-C6AE-DB32350B0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9524A59-15FD-91EF-0822-0BE7C6D4CAA6}"/>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5" name="Footer Placeholder 4">
            <a:extLst>
              <a:ext uri="{FF2B5EF4-FFF2-40B4-BE49-F238E27FC236}">
                <a16:creationId xmlns:a16="http://schemas.microsoft.com/office/drawing/2014/main" xmlns="" id="{94789B32-430A-729E-1A47-F09A097B8C6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69C7A26-E886-3C64-FB3A-5D56120DE487}"/>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2227346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8376B2-0020-0097-6058-CBF1984C64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12A9B68F-D202-323D-2146-F8E700386F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EF625F5-F2D2-0C47-A582-C93A3BF030E6}"/>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5" name="Footer Placeholder 4">
            <a:extLst>
              <a:ext uri="{FF2B5EF4-FFF2-40B4-BE49-F238E27FC236}">
                <a16:creationId xmlns:a16="http://schemas.microsoft.com/office/drawing/2014/main" xmlns="" id="{FDF0B123-E021-D4B4-CF87-006EB71B741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E00456B-8EA0-5C98-80C1-C0D99B56E9EC}"/>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195134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C6B50-C752-088E-D66B-F35AE70DAFF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C01FA984-3665-2163-CE63-44C9AFBF9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82881BB-B458-4C37-4064-35A874F9AE8C}"/>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5" name="Footer Placeholder 4">
            <a:extLst>
              <a:ext uri="{FF2B5EF4-FFF2-40B4-BE49-F238E27FC236}">
                <a16:creationId xmlns:a16="http://schemas.microsoft.com/office/drawing/2014/main" xmlns="" id="{E425D05A-1473-DDF1-AE6B-3491324B3FC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76A09AB-90F1-B7DE-6206-ECBF2E9FF617}"/>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263621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83F6A-5802-326F-F488-C5CECD0017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6A95150-04B4-7885-6925-E27BF87700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4475F8A-761E-3B86-DBF9-1A99BC59418E}"/>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5" name="Footer Placeholder 4">
            <a:extLst>
              <a:ext uri="{FF2B5EF4-FFF2-40B4-BE49-F238E27FC236}">
                <a16:creationId xmlns:a16="http://schemas.microsoft.com/office/drawing/2014/main" xmlns="" id="{8E598858-0BBC-E39B-3B77-7F0B053E3F1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CA4C7B9-639E-F45A-F44D-FD1974C4CC8E}"/>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213322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19A9B-2DFE-F71B-75AE-399F4C73154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2F05872-6CAF-E8E5-6071-5CE30E9F09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AEE0C883-AE4A-341F-919B-DFDBDEBF7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DCBFD3F7-5AAA-82DB-C9B7-F64D97F55B58}"/>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6" name="Footer Placeholder 5">
            <a:extLst>
              <a:ext uri="{FF2B5EF4-FFF2-40B4-BE49-F238E27FC236}">
                <a16:creationId xmlns:a16="http://schemas.microsoft.com/office/drawing/2014/main" xmlns="" id="{294F6421-F57C-DB94-1371-98B05BE72F4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605FC85-579F-39CF-631D-2BA8797F2F2B}"/>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92435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71DAE-4A69-7431-44AF-200D01176B1D}"/>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91A92DA0-C4FC-1C6D-87F7-5948C395B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7812A1-BFCF-2A9E-D1D5-C93D21746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FD52295F-96F7-58C5-EB72-FDBDF1FA7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BED419-45D6-C926-7075-3A6737759D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BA39F6F0-9F15-44A6-7C80-ACF312D47000}"/>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8" name="Footer Placeholder 7">
            <a:extLst>
              <a:ext uri="{FF2B5EF4-FFF2-40B4-BE49-F238E27FC236}">
                <a16:creationId xmlns:a16="http://schemas.microsoft.com/office/drawing/2014/main" xmlns="" id="{1FA21F93-788F-BA3A-9991-3430BEF555EA}"/>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13780B2A-5E4D-963A-191F-F930562851E1}"/>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245112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3A68BC-D01B-4CBA-9C5A-5F55B24FF66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BB85C3D3-B9B9-F3F1-64E2-65FBD4ACD3E1}"/>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4" name="Footer Placeholder 3">
            <a:extLst>
              <a:ext uri="{FF2B5EF4-FFF2-40B4-BE49-F238E27FC236}">
                <a16:creationId xmlns:a16="http://schemas.microsoft.com/office/drawing/2014/main" xmlns="" id="{F1B9B5EB-0063-4289-C41A-F8A62E268F2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B592D2ED-8F90-84E2-8512-576FAD19B610}"/>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114736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4B3D428-062C-A98B-988D-89DC78A7E77F}"/>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3" name="Footer Placeholder 2">
            <a:extLst>
              <a:ext uri="{FF2B5EF4-FFF2-40B4-BE49-F238E27FC236}">
                <a16:creationId xmlns:a16="http://schemas.microsoft.com/office/drawing/2014/main" xmlns="" id="{AC532E42-176E-29DC-AC38-FBECF321204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01C14827-B080-3E1C-B687-36BEF2D2B63C}"/>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29367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75AB0-DA14-0AB3-2A8B-23CD867AC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5B3B786-FC23-A115-1F26-16075515E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45974B21-3363-CAFA-1FA0-B0CD82A46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4D2E7B-6BD2-A2A0-AA55-1640A1FA77C6}"/>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6" name="Footer Placeholder 5">
            <a:extLst>
              <a:ext uri="{FF2B5EF4-FFF2-40B4-BE49-F238E27FC236}">
                <a16:creationId xmlns:a16="http://schemas.microsoft.com/office/drawing/2014/main" xmlns="" id="{0612168A-5585-5DF1-BE90-B98E936A9F5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EBA1E5C-00DE-9E4A-19DC-D16E938192B7}"/>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82341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3D628-A651-BA37-7321-7560CB0CBD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3CBA31A0-7A81-3127-ABA1-318F052C1F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5FF55746-1083-C721-1D83-3E4F55084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B094E59-99DC-BBDD-6726-6A3C7B1F3958}"/>
              </a:ext>
            </a:extLst>
          </p:cNvPr>
          <p:cNvSpPr>
            <a:spLocks noGrp="1"/>
          </p:cNvSpPr>
          <p:nvPr>
            <p:ph type="dt" sz="half" idx="10"/>
          </p:nvPr>
        </p:nvSpPr>
        <p:spPr/>
        <p:txBody>
          <a:bodyPr/>
          <a:lstStyle/>
          <a:p>
            <a:fld id="{FB2D018E-ABF5-4FA8-8A39-CF3A90C81AA3}" type="datetimeFigureOut">
              <a:rPr lang="x-none" smtClean="0"/>
              <a:t>9/8/2025</a:t>
            </a:fld>
            <a:endParaRPr lang="x-none"/>
          </a:p>
        </p:txBody>
      </p:sp>
      <p:sp>
        <p:nvSpPr>
          <p:cNvPr id="6" name="Footer Placeholder 5">
            <a:extLst>
              <a:ext uri="{FF2B5EF4-FFF2-40B4-BE49-F238E27FC236}">
                <a16:creationId xmlns:a16="http://schemas.microsoft.com/office/drawing/2014/main" xmlns="" id="{042C4FAF-3741-43E1-A503-46FC0767535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7B48D29-FCF5-E7FE-C3E4-8D37F8CD3378}"/>
              </a:ext>
            </a:extLst>
          </p:cNvPr>
          <p:cNvSpPr>
            <a:spLocks noGrp="1"/>
          </p:cNvSpPr>
          <p:nvPr>
            <p:ph type="sldNum" sz="quarter" idx="12"/>
          </p:nvPr>
        </p:nvSpPr>
        <p:spPr/>
        <p:txBody>
          <a:bodyPr/>
          <a:lstStyle/>
          <a:p>
            <a:fld id="{E185243E-3311-4CF5-A90A-CC27655449B2}" type="slidenum">
              <a:rPr lang="x-none" smtClean="0"/>
              <a:t>‹#›</a:t>
            </a:fld>
            <a:endParaRPr lang="x-none"/>
          </a:p>
        </p:txBody>
      </p:sp>
    </p:spTree>
    <p:extLst>
      <p:ext uri="{BB962C8B-B14F-4D97-AF65-F5344CB8AC3E}">
        <p14:creationId xmlns:p14="http://schemas.microsoft.com/office/powerpoint/2010/main" val="359991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BB553F0-528F-445E-1ACE-6146B900A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4403A75-054E-04F5-1F44-607ABB5EF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18A813B-0CD1-A0CF-045B-A1C6E749D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2D018E-ABF5-4FA8-8A39-CF3A90C81AA3}" type="datetimeFigureOut">
              <a:rPr lang="x-none" smtClean="0"/>
              <a:t>9/8/2025</a:t>
            </a:fld>
            <a:endParaRPr lang="x-none"/>
          </a:p>
        </p:txBody>
      </p:sp>
      <p:sp>
        <p:nvSpPr>
          <p:cNvPr id="5" name="Footer Placeholder 4">
            <a:extLst>
              <a:ext uri="{FF2B5EF4-FFF2-40B4-BE49-F238E27FC236}">
                <a16:creationId xmlns:a16="http://schemas.microsoft.com/office/drawing/2014/main" xmlns="" id="{38558EBD-7157-97EB-8FB5-08CE7351F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x-none"/>
          </a:p>
        </p:txBody>
      </p:sp>
      <p:sp>
        <p:nvSpPr>
          <p:cNvPr id="6" name="Slide Number Placeholder 5">
            <a:extLst>
              <a:ext uri="{FF2B5EF4-FFF2-40B4-BE49-F238E27FC236}">
                <a16:creationId xmlns:a16="http://schemas.microsoft.com/office/drawing/2014/main" xmlns="" id="{AFDEFA82-8F3E-8B98-6856-C57DAAE6D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5243E-3311-4CF5-A90A-CC27655449B2}" type="slidenum">
              <a:rPr lang="x-none" smtClean="0"/>
              <a:t>‹#›</a:t>
            </a:fld>
            <a:endParaRPr lang="x-none"/>
          </a:p>
        </p:txBody>
      </p:sp>
    </p:spTree>
    <p:extLst>
      <p:ext uri="{BB962C8B-B14F-4D97-AF65-F5344CB8AC3E}">
        <p14:creationId xmlns:p14="http://schemas.microsoft.com/office/powerpoint/2010/main" val="225248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64D3C-CBFC-F7BF-0EA1-18AA7C552006}"/>
              </a:ext>
            </a:extLst>
          </p:cNvPr>
          <p:cNvSpPr>
            <a:spLocks noGrp="1"/>
          </p:cNvSpPr>
          <p:nvPr>
            <p:ph type="ctrTitle"/>
          </p:nvPr>
        </p:nvSpPr>
        <p:spPr/>
        <p:txBody>
          <a:bodyPr/>
          <a:lstStyle/>
          <a:p>
            <a:r>
              <a:rPr lang="en-US" dirty="0"/>
              <a:t>Esophageal motility disorders</a:t>
            </a:r>
            <a:endParaRPr lang="x-none" dirty="0"/>
          </a:p>
        </p:txBody>
      </p:sp>
      <p:sp>
        <p:nvSpPr>
          <p:cNvPr id="3" name="Subtitle 2">
            <a:extLst>
              <a:ext uri="{FF2B5EF4-FFF2-40B4-BE49-F238E27FC236}">
                <a16:creationId xmlns:a16="http://schemas.microsoft.com/office/drawing/2014/main" xmlns="" id="{2C852818-B322-78B2-843F-A895D26E82A9}"/>
              </a:ext>
            </a:extLst>
          </p:cNvPr>
          <p:cNvSpPr>
            <a:spLocks noGrp="1"/>
          </p:cNvSpPr>
          <p:nvPr>
            <p:ph type="subTitle" idx="1"/>
          </p:nvPr>
        </p:nvSpPr>
        <p:spPr/>
        <p:txBody>
          <a:bodyPr/>
          <a:lstStyle/>
          <a:p>
            <a:r>
              <a:rPr lang="en-US" dirty="0" smtClean="0"/>
              <a:t>EDNA KAMAU</a:t>
            </a:r>
            <a:endParaRPr lang="x-none" dirty="0"/>
          </a:p>
        </p:txBody>
      </p:sp>
    </p:spTree>
    <p:extLst>
      <p:ext uri="{BB962C8B-B14F-4D97-AF65-F5344CB8AC3E}">
        <p14:creationId xmlns:p14="http://schemas.microsoft.com/office/powerpoint/2010/main" val="2474412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05E72-B9CB-8626-6AD5-8667F2AB39D3}"/>
              </a:ext>
            </a:extLst>
          </p:cNvPr>
          <p:cNvSpPr>
            <a:spLocks noGrp="1"/>
          </p:cNvSpPr>
          <p:nvPr>
            <p:ph type="title"/>
          </p:nvPr>
        </p:nvSpPr>
        <p:spPr/>
        <p:txBody>
          <a:bodyPr/>
          <a:lstStyle/>
          <a:p>
            <a:r>
              <a:rPr lang="en-US" dirty="0"/>
              <a:t>Esophagus </a:t>
            </a:r>
            <a:r>
              <a:rPr lang="en-US" dirty="0" err="1"/>
              <a:t>manometry</a:t>
            </a:r>
            <a:r>
              <a:rPr lang="en-US" dirty="0"/>
              <a:t> analysis</a:t>
            </a:r>
            <a:endParaRPr lang="x-none" dirty="0"/>
          </a:p>
        </p:txBody>
      </p:sp>
      <p:sp>
        <p:nvSpPr>
          <p:cNvPr id="3" name="Content Placeholder 2">
            <a:extLst>
              <a:ext uri="{FF2B5EF4-FFF2-40B4-BE49-F238E27FC236}">
                <a16:creationId xmlns:a16="http://schemas.microsoft.com/office/drawing/2014/main" xmlns="" id="{8FD40E3C-542C-03F2-D908-F3505C729D70}"/>
              </a:ext>
            </a:extLst>
          </p:cNvPr>
          <p:cNvSpPr>
            <a:spLocks noGrp="1"/>
          </p:cNvSpPr>
          <p:nvPr>
            <p:ph idx="1"/>
          </p:nvPr>
        </p:nvSpPr>
        <p:spPr>
          <a:xfrm>
            <a:off x="395749" y="1563047"/>
            <a:ext cx="10515600" cy="4351338"/>
          </a:xfrm>
        </p:spPr>
        <p:txBody>
          <a:bodyPr/>
          <a:lstStyle/>
          <a:p>
            <a:r>
              <a:rPr lang="en-US" dirty="0"/>
              <a:t>Assessment of </a:t>
            </a:r>
            <a:r>
              <a:rPr lang="en-US" dirty="0" smtClean="0"/>
              <a:t>esophageal </a:t>
            </a:r>
            <a:r>
              <a:rPr lang="en-US" dirty="0"/>
              <a:t>gastric junction (EGJ)</a:t>
            </a:r>
          </a:p>
          <a:p>
            <a:pPr marL="0" indent="0">
              <a:buNone/>
            </a:pPr>
            <a:r>
              <a:rPr lang="en-US" dirty="0"/>
              <a:t>-Resting pressure </a:t>
            </a:r>
            <a:r>
              <a:rPr lang="en-US" dirty="0" smtClean="0"/>
              <a:t>(?</a:t>
            </a:r>
            <a:r>
              <a:rPr lang="en-US" dirty="0"/>
              <a:t>high or low)</a:t>
            </a:r>
          </a:p>
          <a:p>
            <a:pPr marL="0" indent="0">
              <a:buNone/>
            </a:pPr>
            <a:r>
              <a:rPr lang="en-US" dirty="0"/>
              <a:t>-Does the EGJ relax adequately with wet swallows</a:t>
            </a:r>
          </a:p>
          <a:p>
            <a:pPr marL="0" indent="0">
              <a:buNone/>
            </a:pPr>
            <a:r>
              <a:rPr lang="en-US" dirty="0"/>
              <a:t>-Hiatus hernia</a:t>
            </a:r>
          </a:p>
          <a:p>
            <a:r>
              <a:rPr lang="en-US" dirty="0"/>
              <a:t>Esophageal body response to wet swallows</a:t>
            </a:r>
          </a:p>
          <a:p>
            <a:pPr marL="0" indent="0">
              <a:buNone/>
            </a:pPr>
            <a:r>
              <a:rPr lang="en-US" dirty="0"/>
              <a:t>-Is peristalsis present or absent</a:t>
            </a:r>
          </a:p>
          <a:p>
            <a:pPr marL="0" indent="0">
              <a:buNone/>
            </a:pPr>
            <a:r>
              <a:rPr lang="en-US" dirty="0"/>
              <a:t>-Peristaltic amplitude (high or low)</a:t>
            </a:r>
          </a:p>
          <a:p>
            <a:pPr marL="0" indent="0">
              <a:buNone/>
            </a:pPr>
            <a:r>
              <a:rPr lang="en-US" dirty="0"/>
              <a:t>-Is spasm present</a:t>
            </a:r>
            <a:endParaRPr lang="x-none" dirty="0"/>
          </a:p>
        </p:txBody>
      </p:sp>
    </p:spTree>
    <p:extLst>
      <p:ext uri="{BB962C8B-B14F-4D97-AF65-F5344CB8AC3E}">
        <p14:creationId xmlns:p14="http://schemas.microsoft.com/office/powerpoint/2010/main" val="1767422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46C74-DFC3-DE0B-0E9E-141F5B2FDB44}"/>
              </a:ext>
            </a:extLst>
          </p:cNvPr>
          <p:cNvSpPr>
            <a:spLocks noGrp="1"/>
          </p:cNvSpPr>
          <p:nvPr>
            <p:ph type="title"/>
          </p:nvPr>
        </p:nvSpPr>
        <p:spPr/>
        <p:txBody>
          <a:bodyPr/>
          <a:lstStyle/>
          <a:p>
            <a:r>
              <a:rPr lang="en-US" dirty="0"/>
              <a:t>ESOPHAGUS MANOMETRIC METRICS</a:t>
            </a:r>
          </a:p>
        </p:txBody>
      </p:sp>
      <p:sp>
        <p:nvSpPr>
          <p:cNvPr id="3" name="Content Placeholder 2">
            <a:extLst>
              <a:ext uri="{FF2B5EF4-FFF2-40B4-BE49-F238E27FC236}">
                <a16:creationId xmlns:a16="http://schemas.microsoft.com/office/drawing/2014/main" xmlns="" id="{3FB4BD2A-CD8B-509B-FEC7-3ADA7D569A56}"/>
              </a:ext>
            </a:extLst>
          </p:cNvPr>
          <p:cNvSpPr>
            <a:spLocks noGrp="1"/>
          </p:cNvSpPr>
          <p:nvPr>
            <p:ph idx="1"/>
          </p:nvPr>
        </p:nvSpPr>
        <p:spPr/>
        <p:txBody>
          <a:bodyPr/>
          <a:lstStyle/>
          <a:p>
            <a:r>
              <a:rPr lang="en-US" dirty="0"/>
              <a:t>INTERGRATED RELAXATION PRESSURE (IRP)</a:t>
            </a:r>
          </a:p>
          <a:p>
            <a:r>
              <a:rPr lang="en-US" dirty="0"/>
              <a:t>DISTAL CONTRACTILE INTERGRAL (DCI)</a:t>
            </a:r>
          </a:p>
          <a:p>
            <a:r>
              <a:rPr lang="en-US" dirty="0"/>
              <a:t>DISTAL LATENCY (DL)</a:t>
            </a:r>
          </a:p>
        </p:txBody>
      </p:sp>
    </p:spTree>
    <p:extLst>
      <p:ext uri="{BB962C8B-B14F-4D97-AF65-F5344CB8AC3E}">
        <p14:creationId xmlns:p14="http://schemas.microsoft.com/office/powerpoint/2010/main" val="3192722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1937" y="306131"/>
            <a:ext cx="11091863" cy="6772561"/>
          </a:xfrm>
          <a:prstGeom prst="rect">
            <a:avLst/>
          </a:prstGeom>
        </p:spPr>
      </p:pic>
    </p:spTree>
    <p:extLst>
      <p:ext uri="{BB962C8B-B14F-4D97-AF65-F5344CB8AC3E}">
        <p14:creationId xmlns:p14="http://schemas.microsoft.com/office/powerpoint/2010/main" val="1058186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5731" y="7938"/>
            <a:ext cx="12225338" cy="5796248"/>
          </a:xfrm>
          <a:prstGeom prst="rect">
            <a:avLst/>
          </a:prstGeom>
        </p:spPr>
      </p:pic>
      <p:sp>
        <p:nvSpPr>
          <p:cNvPr id="4" name="AutoShape 2" descr="Hiatus hernia identified by high-resolution esophageal manometry. A,...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1029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B4C0A-0801-C03C-DF16-CE0DF916A806}"/>
              </a:ext>
            </a:extLst>
          </p:cNvPr>
          <p:cNvSpPr>
            <a:spLocks noGrp="1"/>
          </p:cNvSpPr>
          <p:nvPr>
            <p:ph type="title"/>
          </p:nvPr>
        </p:nvSpPr>
        <p:spPr>
          <a:xfrm>
            <a:off x="509587" y="49708"/>
            <a:ext cx="10515600" cy="678631"/>
          </a:xfrm>
        </p:spPr>
        <p:txBody>
          <a:bodyPr>
            <a:normAutofit fontScale="90000"/>
          </a:bodyPr>
          <a:lstStyle/>
          <a:p>
            <a:r>
              <a:rPr lang="en-US" dirty="0"/>
              <a:t>CHICAGO </a:t>
            </a:r>
            <a:r>
              <a:rPr lang="en-US" dirty="0" smtClean="0"/>
              <a:t>4.0 </a:t>
            </a:r>
            <a:endParaRPr lang="en-US" dirty="0"/>
          </a:p>
        </p:txBody>
      </p:sp>
      <p:sp>
        <p:nvSpPr>
          <p:cNvPr id="3" name="Content Placeholder 2">
            <a:extLst>
              <a:ext uri="{FF2B5EF4-FFF2-40B4-BE49-F238E27FC236}">
                <a16:creationId xmlns:a16="http://schemas.microsoft.com/office/drawing/2014/main" xmlns="" id="{240728D2-C4F6-CC3A-EF1B-D2193FBE3AF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E46F4016-0BD1-2042-92EE-2481545E758D}"/>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xmlns="" id="{57967193-1234-7527-195E-2D3F46CD30B0}"/>
              </a:ext>
            </a:extLst>
          </p:cNvPr>
          <p:cNvPicPr>
            <a:picLocks noChangeAspect="1"/>
          </p:cNvPicPr>
          <p:nvPr/>
        </p:nvPicPr>
        <p:blipFill>
          <a:blip r:embed="rId3"/>
          <a:stretch>
            <a:fillRect/>
          </a:stretch>
        </p:blipFill>
        <p:spPr>
          <a:xfrm>
            <a:off x="69056" y="169862"/>
            <a:ext cx="11901488" cy="6636830"/>
          </a:xfrm>
          <a:prstGeom prst="rect">
            <a:avLst/>
          </a:prstGeom>
        </p:spPr>
      </p:pic>
      <p:sp>
        <p:nvSpPr>
          <p:cNvPr id="6" name="TextBox 5"/>
          <p:cNvSpPr txBox="1"/>
          <p:nvPr/>
        </p:nvSpPr>
        <p:spPr>
          <a:xfrm>
            <a:off x="3878826" y="6622026"/>
            <a:ext cx="188856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39881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DISORDERS OF EGJ OUTFLOW</a:t>
            </a:r>
            <a:endParaRPr lang="en-US" dirty="0"/>
          </a:p>
        </p:txBody>
      </p:sp>
      <p:pic>
        <p:nvPicPr>
          <p:cNvPr id="5" name="Content Placeholder 4"/>
          <p:cNvPicPr>
            <a:picLocks noGrp="1" noChangeAspect="1"/>
          </p:cNvPicPr>
          <p:nvPr>
            <p:ph sz="half" idx="2"/>
          </p:nvPr>
        </p:nvPicPr>
        <p:blipFill>
          <a:blip r:embed="rId2"/>
          <a:stretch>
            <a:fillRect/>
          </a:stretch>
        </p:blipFill>
        <p:spPr>
          <a:xfrm>
            <a:off x="6096000" y="1804138"/>
            <a:ext cx="3745382" cy="3657600"/>
          </a:xfrm>
          <a:prstGeom prst="rect">
            <a:avLst/>
          </a:prstGeom>
        </p:spPr>
      </p:pic>
      <p:pic>
        <p:nvPicPr>
          <p:cNvPr id="8" name="Content Placeholder 7"/>
          <p:cNvPicPr>
            <a:picLocks noGrp="1" noChangeAspect="1"/>
          </p:cNvPicPr>
          <p:nvPr>
            <p:ph sz="half" idx="1"/>
          </p:nvPr>
        </p:nvPicPr>
        <p:blipFill>
          <a:blip r:embed="rId3"/>
          <a:stretch>
            <a:fillRect/>
          </a:stretch>
        </p:blipFill>
        <p:spPr>
          <a:xfrm>
            <a:off x="1158102" y="1716356"/>
            <a:ext cx="3745382" cy="3745382"/>
          </a:xfrm>
          <a:prstGeom prst="rect">
            <a:avLst/>
          </a:prstGeom>
        </p:spPr>
      </p:pic>
    </p:spTree>
    <p:extLst>
      <p:ext uri="{BB962C8B-B14F-4D97-AF65-F5344CB8AC3E}">
        <p14:creationId xmlns:p14="http://schemas.microsoft.com/office/powerpoint/2010/main" val="3080877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01205-22CD-51EA-D9B2-7A1C8BDAF863}"/>
              </a:ext>
            </a:extLst>
          </p:cNvPr>
          <p:cNvSpPr>
            <a:spLocks noGrp="1"/>
          </p:cNvSpPr>
          <p:nvPr>
            <p:ph type="title"/>
          </p:nvPr>
        </p:nvSpPr>
        <p:spPr>
          <a:xfrm>
            <a:off x="0" y="0"/>
            <a:ext cx="10515600" cy="1031055"/>
          </a:xfrm>
        </p:spPr>
        <p:txBody>
          <a:bodyPr/>
          <a:lstStyle/>
          <a:p>
            <a:r>
              <a:rPr lang="en-US" dirty="0" smtClean="0"/>
              <a:t> ACHALASIA </a:t>
            </a:r>
            <a:endParaRPr lang="en-US" dirty="0"/>
          </a:p>
        </p:txBody>
      </p:sp>
      <p:sp>
        <p:nvSpPr>
          <p:cNvPr id="4" name="Content Placeholder 3">
            <a:extLst>
              <a:ext uri="{FF2B5EF4-FFF2-40B4-BE49-F238E27FC236}">
                <a16:creationId xmlns:a16="http://schemas.microsoft.com/office/drawing/2014/main" xmlns="" id="{EA2F4935-740E-DF0F-BA8B-23363D43D1C3}"/>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xmlns="" id="{48075570-8951-D0BD-11C7-DC6CA64FC8B4}"/>
              </a:ext>
            </a:extLst>
          </p:cNvPr>
          <p:cNvPicPr>
            <a:picLocks noChangeAspect="1"/>
          </p:cNvPicPr>
          <p:nvPr/>
        </p:nvPicPr>
        <p:blipFill rotWithShape="1">
          <a:blip r:embed="rId3"/>
          <a:srcRect r="10258"/>
          <a:stretch/>
        </p:blipFill>
        <p:spPr>
          <a:xfrm>
            <a:off x="838200" y="809829"/>
            <a:ext cx="9556955" cy="5943600"/>
          </a:xfrm>
          <a:prstGeom prst="rect">
            <a:avLst/>
          </a:prstGeom>
        </p:spPr>
      </p:pic>
      <p:sp>
        <p:nvSpPr>
          <p:cNvPr id="7" name="Content Placeholder 6"/>
          <p:cNvSpPr>
            <a:spLocks noGrp="1"/>
          </p:cNvSpPr>
          <p:nvPr>
            <p:ph sz="half" idx="1"/>
          </p:nvPr>
        </p:nvSpPr>
        <p:spPr/>
        <p:txBody>
          <a:bodyPr/>
          <a:lstStyle/>
          <a:p>
            <a:endParaRPr lang="en-US" dirty="0"/>
          </a:p>
        </p:txBody>
      </p:sp>
    </p:spTree>
    <p:extLst>
      <p:ext uri="{BB962C8B-B14F-4D97-AF65-F5344CB8AC3E}">
        <p14:creationId xmlns:p14="http://schemas.microsoft.com/office/powerpoint/2010/main" val="2206553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DC3739-6EE8-AD37-1C8D-D960F05F7F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AE943D8-FA27-8BA3-BAFB-2F5057F08284}"/>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xmlns="" id="{960DD4C9-2AC2-2F0D-DC86-734D25E54BCA}"/>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xmlns="" id="{BDCDDEFE-6626-2FB5-8073-44CCFD16B488}"/>
              </a:ext>
            </a:extLst>
          </p:cNvPr>
          <p:cNvPicPr>
            <a:picLocks noChangeAspect="1"/>
          </p:cNvPicPr>
          <p:nvPr/>
        </p:nvPicPr>
        <p:blipFill>
          <a:blip r:embed="rId2"/>
          <a:stretch>
            <a:fillRect/>
          </a:stretch>
        </p:blipFill>
        <p:spPr>
          <a:xfrm>
            <a:off x="222160" y="0"/>
            <a:ext cx="12000316" cy="6733211"/>
          </a:xfrm>
          <a:prstGeom prst="rect">
            <a:avLst/>
          </a:prstGeom>
        </p:spPr>
      </p:pic>
    </p:spTree>
    <p:extLst>
      <p:ext uri="{BB962C8B-B14F-4D97-AF65-F5344CB8AC3E}">
        <p14:creationId xmlns:p14="http://schemas.microsoft.com/office/powerpoint/2010/main" val="3023108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835F7-E777-A1F1-CE2E-74B8059D1210}"/>
              </a:ext>
            </a:extLst>
          </p:cNvPr>
          <p:cNvSpPr>
            <a:spLocks noGrp="1"/>
          </p:cNvSpPr>
          <p:nvPr>
            <p:ph type="title"/>
          </p:nvPr>
        </p:nvSpPr>
        <p:spPr/>
        <p:txBody>
          <a:bodyPr/>
          <a:lstStyle/>
          <a:p>
            <a:r>
              <a:rPr lang="en-US" dirty="0" smtClean="0"/>
              <a:t> </a:t>
            </a:r>
            <a:endParaRPr lang="en-US" dirty="0"/>
          </a:p>
        </p:txBody>
      </p:sp>
      <p:sp>
        <p:nvSpPr>
          <p:cNvPr id="3" name="Content Placeholder 2">
            <a:extLst>
              <a:ext uri="{FF2B5EF4-FFF2-40B4-BE49-F238E27FC236}">
                <a16:creationId xmlns:a16="http://schemas.microsoft.com/office/drawing/2014/main" xmlns="" id="{3EB99E2A-A42D-BF9E-B51D-63C9180BA605}"/>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xmlns="" id="{F9F185E7-9F30-B2EE-3643-09FC2B21937B}"/>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xmlns="" id="{1EAAC5D2-804C-4DBD-CC68-9A13586C2EBD}"/>
              </a:ext>
            </a:extLst>
          </p:cNvPr>
          <p:cNvPicPr>
            <a:picLocks noChangeAspect="1"/>
          </p:cNvPicPr>
          <p:nvPr/>
        </p:nvPicPr>
        <p:blipFill>
          <a:blip r:embed="rId2"/>
          <a:stretch>
            <a:fillRect/>
          </a:stretch>
        </p:blipFill>
        <p:spPr>
          <a:xfrm>
            <a:off x="161831" y="516239"/>
            <a:ext cx="10435590" cy="6229731"/>
          </a:xfrm>
          <a:prstGeom prst="rect">
            <a:avLst/>
          </a:prstGeom>
        </p:spPr>
      </p:pic>
    </p:spTree>
    <p:extLst>
      <p:ext uri="{BB962C8B-B14F-4D97-AF65-F5344CB8AC3E}">
        <p14:creationId xmlns:p14="http://schemas.microsoft.com/office/powerpoint/2010/main" val="335650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E9765E-772A-E453-0853-ADFCFBDC446C}"/>
              </a:ext>
            </a:extLst>
          </p:cNvPr>
          <p:cNvSpPr>
            <a:spLocks noGrp="1"/>
          </p:cNvSpPr>
          <p:nvPr>
            <p:ph type="title"/>
          </p:nvPr>
        </p:nvSpPr>
        <p:spPr>
          <a:xfrm>
            <a:off x="838200" y="275304"/>
            <a:ext cx="10515600" cy="1385888"/>
          </a:xfrm>
        </p:spPr>
        <p:txBody>
          <a:bodyPr/>
          <a:lstStyle/>
          <a:p>
            <a:endParaRPr lang="x-none" dirty="0"/>
          </a:p>
        </p:txBody>
      </p:sp>
      <p:pic>
        <p:nvPicPr>
          <p:cNvPr id="5" name="Content Placeholder 4">
            <a:extLst>
              <a:ext uri="{FF2B5EF4-FFF2-40B4-BE49-F238E27FC236}">
                <a16:creationId xmlns:a16="http://schemas.microsoft.com/office/drawing/2014/main" xmlns="" id="{36E0E12F-6703-9654-2522-B028101E8E3A}"/>
              </a:ext>
            </a:extLst>
          </p:cNvPr>
          <p:cNvPicPr>
            <a:picLocks noGrp="1" noChangeAspect="1"/>
          </p:cNvPicPr>
          <p:nvPr>
            <p:ph idx="1"/>
          </p:nvPr>
        </p:nvPicPr>
        <p:blipFill>
          <a:blip r:embed="rId2"/>
          <a:stretch>
            <a:fillRect/>
          </a:stretch>
        </p:blipFill>
        <p:spPr>
          <a:xfrm>
            <a:off x="0" y="127820"/>
            <a:ext cx="11985974" cy="6137910"/>
          </a:xfrm>
        </p:spPr>
      </p:pic>
    </p:spTree>
    <p:extLst>
      <p:ext uri="{BB962C8B-B14F-4D97-AF65-F5344CB8AC3E}">
        <p14:creationId xmlns:p14="http://schemas.microsoft.com/office/powerpoint/2010/main" val="1523874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AF415D-2242-0E9B-06EA-294E0979C8D9}"/>
              </a:ext>
            </a:extLst>
          </p:cNvPr>
          <p:cNvSpPr>
            <a:spLocks noGrp="1"/>
          </p:cNvSpPr>
          <p:nvPr>
            <p:ph type="title"/>
          </p:nvPr>
        </p:nvSpPr>
        <p:spPr/>
        <p:txBody>
          <a:bodyPr/>
          <a:lstStyle/>
          <a:p>
            <a:r>
              <a:rPr lang="en-US" dirty="0"/>
              <a:t>Objectives </a:t>
            </a:r>
            <a:endParaRPr lang="x-none" dirty="0"/>
          </a:p>
        </p:txBody>
      </p:sp>
      <p:sp>
        <p:nvSpPr>
          <p:cNvPr id="3" name="Content Placeholder 2">
            <a:extLst>
              <a:ext uri="{FF2B5EF4-FFF2-40B4-BE49-F238E27FC236}">
                <a16:creationId xmlns:a16="http://schemas.microsoft.com/office/drawing/2014/main" xmlns="" id="{BE29F451-23F6-2C1A-242E-28BA24D136DC}"/>
              </a:ext>
            </a:extLst>
          </p:cNvPr>
          <p:cNvSpPr>
            <a:spLocks noGrp="1"/>
          </p:cNvSpPr>
          <p:nvPr>
            <p:ph idx="1"/>
          </p:nvPr>
        </p:nvSpPr>
        <p:spPr/>
        <p:txBody>
          <a:bodyPr/>
          <a:lstStyle/>
          <a:p>
            <a:r>
              <a:rPr lang="en-US" dirty="0" smtClean="0"/>
              <a:t>Diagnosis and classification of esophageal motility disorders (</a:t>
            </a:r>
            <a:r>
              <a:rPr lang="en-US" b="1" dirty="0" smtClean="0"/>
              <a:t>Chicago classification 4.0</a:t>
            </a:r>
            <a:r>
              <a:rPr lang="en-US" dirty="0" smtClean="0"/>
              <a:t>)</a:t>
            </a:r>
            <a:endParaRPr lang="en-US" dirty="0"/>
          </a:p>
          <a:p>
            <a:r>
              <a:rPr lang="en-US" dirty="0" smtClean="0"/>
              <a:t>Recognize </a:t>
            </a:r>
            <a:r>
              <a:rPr lang="en-US" dirty="0"/>
              <a:t>the role of high-resolution manometry in diagnosis </a:t>
            </a:r>
          </a:p>
          <a:p>
            <a:r>
              <a:rPr lang="en-US" dirty="0" smtClean="0"/>
              <a:t>Highlight management principles</a:t>
            </a:r>
            <a:endParaRPr lang="x-none" dirty="0"/>
          </a:p>
        </p:txBody>
      </p:sp>
      <p:pic>
        <p:nvPicPr>
          <p:cNvPr id="4" name="Picture 3"/>
          <p:cNvPicPr>
            <a:picLocks noChangeAspect="1"/>
          </p:cNvPicPr>
          <p:nvPr/>
        </p:nvPicPr>
        <p:blipFill>
          <a:blip r:embed="rId2"/>
          <a:stretch>
            <a:fillRect/>
          </a:stretch>
        </p:blipFill>
        <p:spPr>
          <a:xfrm>
            <a:off x="3047574" y="4188542"/>
            <a:ext cx="6096851" cy="1342103"/>
          </a:xfrm>
          <a:prstGeom prst="rect">
            <a:avLst/>
          </a:prstGeom>
        </p:spPr>
      </p:pic>
      <p:sp>
        <p:nvSpPr>
          <p:cNvPr id="5" name="Rectangle 4"/>
          <p:cNvSpPr/>
          <p:nvPr/>
        </p:nvSpPr>
        <p:spPr>
          <a:xfrm>
            <a:off x="221226" y="5530645"/>
            <a:ext cx="11503741" cy="923330"/>
          </a:xfrm>
          <a:prstGeom prst="rect">
            <a:avLst/>
          </a:prstGeom>
        </p:spPr>
        <p:txBody>
          <a:bodyPr wrap="square">
            <a:spAutoFit/>
          </a:bodyPr>
          <a:lstStyle/>
          <a:p>
            <a:r>
              <a:rPr lang="en-US" dirty="0" err="1"/>
              <a:t>Neurogastroenterol</a:t>
            </a:r>
            <a:r>
              <a:rPr lang="en-US" dirty="0"/>
              <a:t> </a:t>
            </a:r>
            <a:r>
              <a:rPr lang="en-US" dirty="0" smtClean="0"/>
              <a:t>Motility  2021 </a:t>
            </a:r>
            <a:r>
              <a:rPr lang="en-US" dirty="0"/>
              <a:t>Jan;33(1</a:t>
            </a:r>
            <a:r>
              <a:rPr lang="en-US" dirty="0" smtClean="0"/>
              <a:t>).</a:t>
            </a:r>
            <a:endParaRPr lang="en-US" dirty="0"/>
          </a:p>
          <a:p>
            <a:r>
              <a:rPr lang="en-US" dirty="0"/>
              <a:t>Esophageal motility disorders on high-resolution </a:t>
            </a:r>
            <a:r>
              <a:rPr lang="en-US" dirty="0" err="1"/>
              <a:t>manometry</a:t>
            </a:r>
            <a:r>
              <a:rPr lang="en-US" dirty="0"/>
              <a:t>: Chicago classification version </a:t>
            </a:r>
            <a:r>
              <a:rPr lang="en-US" dirty="0" smtClean="0"/>
              <a:t>4.0©  Rena </a:t>
            </a:r>
            <a:r>
              <a:rPr lang="en-US" dirty="0" err="1"/>
              <a:t>Yadlapati</a:t>
            </a:r>
            <a:r>
              <a:rPr lang="en-US" dirty="0"/>
              <a:t> </a:t>
            </a:r>
          </a:p>
        </p:txBody>
      </p:sp>
    </p:spTree>
    <p:extLst>
      <p:ext uri="{BB962C8B-B14F-4D97-AF65-F5344CB8AC3E}">
        <p14:creationId xmlns:p14="http://schemas.microsoft.com/office/powerpoint/2010/main" val="296073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EGJ OUTFLOW OBSTRUCTION</a:t>
            </a:r>
            <a:endParaRPr lang="en-US" dirty="0"/>
          </a:p>
        </p:txBody>
      </p:sp>
      <p:sp>
        <p:nvSpPr>
          <p:cNvPr id="3" name="Content Placeholder 2"/>
          <p:cNvSpPr>
            <a:spLocks noGrp="1"/>
          </p:cNvSpPr>
          <p:nvPr>
            <p:ph type="body" idx="1"/>
          </p:nvPr>
        </p:nvSpPr>
        <p:spPr>
          <a:xfrm>
            <a:off x="839788" y="1681163"/>
            <a:ext cx="5157787" cy="398360"/>
          </a:xfrm>
        </p:spPr>
        <p:txBody>
          <a:bodyPr>
            <a:normAutofit lnSpcReduction="10000"/>
          </a:bodyPr>
          <a:lstStyle/>
          <a:p>
            <a:r>
              <a:rPr lang="en-US" dirty="0" smtClean="0"/>
              <a:t>Patient 1-dci 189 mmhg.s.cm</a:t>
            </a:r>
            <a:endParaRPr lang="en-US" dirty="0"/>
          </a:p>
        </p:txBody>
      </p:sp>
      <p:sp>
        <p:nvSpPr>
          <p:cNvPr id="4" name="Content Placeholder 3"/>
          <p:cNvSpPr>
            <a:spLocks noGrp="1"/>
          </p:cNvSpPr>
          <p:nvPr>
            <p:ph sz="half" idx="2"/>
          </p:nvPr>
        </p:nvSpPr>
        <p:spPr>
          <a:xfrm>
            <a:off x="839787" y="2534571"/>
            <a:ext cx="5157787" cy="3684588"/>
          </a:xfrm>
        </p:spPr>
        <p:txBody>
          <a:bodyPr/>
          <a:lstStyle/>
          <a:p>
            <a:r>
              <a:rPr lang="en-US" dirty="0">
                <a:latin typeface="Arial" panose="020B0604020202020204" pitchFamily="34" charset="0"/>
              </a:rPr>
              <a:t>DCI 189 mmHg.s.cm</a:t>
            </a:r>
            <a:endParaRPr lang="en-US" dirty="0"/>
          </a:p>
        </p:txBody>
      </p:sp>
      <p:sp>
        <p:nvSpPr>
          <p:cNvPr id="8" name="Text Placeholder 7"/>
          <p:cNvSpPr>
            <a:spLocks noGrp="1"/>
          </p:cNvSpPr>
          <p:nvPr>
            <p:ph type="body" sz="quarter" idx="3"/>
          </p:nvPr>
        </p:nvSpPr>
        <p:spPr>
          <a:xfrm>
            <a:off x="6097588" y="1710659"/>
            <a:ext cx="5183188" cy="435077"/>
          </a:xfrm>
        </p:spPr>
        <p:txBody>
          <a:bodyPr/>
          <a:lstStyle/>
          <a:p>
            <a:r>
              <a:rPr lang="en-US" dirty="0" smtClean="0"/>
              <a:t>Patient 2-dci 2272mmhg.s.cm</a:t>
            </a:r>
            <a:endParaRPr lang="en-US" dirty="0"/>
          </a:p>
        </p:txBody>
      </p:sp>
      <p:pic>
        <p:nvPicPr>
          <p:cNvPr id="5" name="Picture 4"/>
          <p:cNvPicPr>
            <a:picLocks noChangeAspect="1"/>
          </p:cNvPicPr>
          <p:nvPr/>
        </p:nvPicPr>
        <p:blipFill>
          <a:blip r:embed="rId3"/>
          <a:stretch>
            <a:fillRect/>
          </a:stretch>
        </p:blipFill>
        <p:spPr>
          <a:xfrm>
            <a:off x="1166609" y="2145736"/>
            <a:ext cx="3745382" cy="3745382"/>
          </a:xfrm>
          <a:prstGeom prst="rect">
            <a:avLst/>
          </a:prstGeom>
        </p:spPr>
      </p:pic>
      <p:pic>
        <p:nvPicPr>
          <p:cNvPr id="12" name="Content Placeholder 11"/>
          <p:cNvPicPr>
            <a:picLocks noGrp="1" noChangeAspect="1"/>
          </p:cNvPicPr>
          <p:nvPr>
            <p:ph sz="quarter" idx="4"/>
          </p:nvPr>
        </p:nvPicPr>
        <p:blipFill>
          <a:blip r:embed="rId4"/>
          <a:stretch>
            <a:fillRect/>
          </a:stretch>
        </p:blipFill>
        <p:spPr>
          <a:xfrm>
            <a:off x="6324396" y="2267801"/>
            <a:ext cx="3684588" cy="3684588"/>
          </a:xfrm>
          <a:prstGeom prst="rect">
            <a:avLst/>
          </a:prstGeom>
        </p:spPr>
      </p:pic>
    </p:spTree>
    <p:extLst>
      <p:ext uri="{BB962C8B-B14F-4D97-AF65-F5344CB8AC3E}">
        <p14:creationId xmlns:p14="http://schemas.microsoft.com/office/powerpoint/2010/main" val="958861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EGJ OUTLET OBSTRUCTION</a:t>
            </a:r>
            <a:endParaRPr lang="en-US" dirty="0"/>
          </a:p>
        </p:txBody>
      </p:sp>
      <p:pic>
        <p:nvPicPr>
          <p:cNvPr id="4" name="Content Placeholder 4">
            <a:extLst>
              <a:ext uri="{FF2B5EF4-FFF2-40B4-BE49-F238E27FC236}">
                <a16:creationId xmlns:a16="http://schemas.microsoft.com/office/drawing/2014/main" xmlns="" id="{4518CD46-E462-1FD3-EA6D-110A1592683C}"/>
              </a:ext>
            </a:extLst>
          </p:cNvPr>
          <p:cNvPicPr>
            <a:picLocks noGrp="1" noChangeAspect="1"/>
          </p:cNvPicPr>
          <p:nvPr>
            <p:ph idx="1"/>
          </p:nvPr>
        </p:nvPicPr>
        <p:blipFill>
          <a:blip r:embed="rId3"/>
          <a:stretch>
            <a:fillRect/>
          </a:stretch>
        </p:blipFill>
        <p:spPr>
          <a:xfrm>
            <a:off x="488619" y="1315230"/>
            <a:ext cx="9375813" cy="5329410"/>
          </a:xfrm>
          <a:prstGeom prst="rect">
            <a:avLst/>
          </a:prstGeom>
        </p:spPr>
      </p:pic>
    </p:spTree>
    <p:extLst>
      <p:ext uri="{BB962C8B-B14F-4D97-AF65-F5344CB8AC3E}">
        <p14:creationId xmlns:p14="http://schemas.microsoft.com/office/powerpoint/2010/main" val="3561951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898780-327F-ACB4-4A5E-8924045F6B73}"/>
              </a:ext>
            </a:extLst>
          </p:cNvPr>
          <p:cNvSpPr>
            <a:spLocks noGrp="1"/>
          </p:cNvSpPr>
          <p:nvPr>
            <p:ph type="title"/>
          </p:nvPr>
        </p:nvSpPr>
        <p:spPr>
          <a:xfrm>
            <a:off x="897194" y="0"/>
            <a:ext cx="10515600" cy="1017639"/>
          </a:xfrm>
        </p:spPr>
        <p:txBody>
          <a:bodyPr/>
          <a:lstStyle/>
          <a:p>
            <a:r>
              <a:rPr lang="en-US" dirty="0" smtClean="0"/>
              <a:t>Timed barium </a:t>
            </a:r>
            <a:r>
              <a:rPr lang="en-US" dirty="0" err="1" smtClean="0"/>
              <a:t>esophagogram</a:t>
            </a:r>
            <a:endParaRPr lang="en-US" dirty="0"/>
          </a:p>
        </p:txBody>
      </p:sp>
      <p:pic>
        <p:nvPicPr>
          <p:cNvPr id="6" name="Content Placeholder 5" descr="A medical chart of a person drinking from a bottle&#10;&#10;AI-generated content may be incorrect.">
            <a:extLst>
              <a:ext uri="{FF2B5EF4-FFF2-40B4-BE49-F238E27FC236}">
                <a16:creationId xmlns:a16="http://schemas.microsoft.com/office/drawing/2014/main" xmlns="" id="{AD2AA142-78CD-105C-FBEF-1D769C2D721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2221" y="1017639"/>
            <a:ext cx="9229725" cy="6166964"/>
          </a:xfrm>
        </p:spPr>
      </p:pic>
    </p:spTree>
    <p:extLst>
      <p:ext uri="{BB962C8B-B14F-4D97-AF65-F5344CB8AC3E}">
        <p14:creationId xmlns:p14="http://schemas.microsoft.com/office/powerpoint/2010/main" val="1972108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51D59F-8AB3-DCF0-DF87-9FDD29FC3E56}"/>
              </a:ext>
            </a:extLst>
          </p:cNvPr>
          <p:cNvSpPr>
            <a:spLocks noGrp="1"/>
          </p:cNvSpPr>
          <p:nvPr>
            <p:ph type="title"/>
          </p:nvPr>
        </p:nvSpPr>
        <p:spPr>
          <a:xfrm>
            <a:off x="0" y="-44245"/>
            <a:ext cx="10395155" cy="1795788"/>
          </a:xfrm>
        </p:spPr>
        <p:txBody>
          <a:bodyPr/>
          <a:lstStyle/>
          <a:p>
            <a:r>
              <a:rPr lang="en-US" dirty="0"/>
              <a:t>ENDO-FLIP</a:t>
            </a:r>
          </a:p>
        </p:txBody>
      </p:sp>
      <p:sp>
        <p:nvSpPr>
          <p:cNvPr id="3" name="Content Placeholder 2">
            <a:extLst>
              <a:ext uri="{FF2B5EF4-FFF2-40B4-BE49-F238E27FC236}">
                <a16:creationId xmlns:a16="http://schemas.microsoft.com/office/drawing/2014/main" xmlns="" id="{6067560E-AFF9-E3E1-6274-56F891246430}"/>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xmlns="" id="{BCF4333D-EF66-FB71-8269-DEBB14BB9142}"/>
              </a:ext>
            </a:extLst>
          </p:cNvPr>
          <p:cNvPicPr>
            <a:picLocks noChangeAspect="1"/>
          </p:cNvPicPr>
          <p:nvPr/>
        </p:nvPicPr>
        <p:blipFill>
          <a:blip r:embed="rId2"/>
          <a:srcRect b="30525"/>
          <a:stretch/>
        </p:blipFill>
        <p:spPr>
          <a:xfrm>
            <a:off x="1599287" y="1206749"/>
            <a:ext cx="7772400" cy="5736573"/>
          </a:xfrm>
          <a:prstGeom prst="rect">
            <a:avLst/>
          </a:prstGeom>
        </p:spPr>
      </p:pic>
    </p:spTree>
    <p:extLst>
      <p:ext uri="{BB962C8B-B14F-4D97-AF65-F5344CB8AC3E}">
        <p14:creationId xmlns:p14="http://schemas.microsoft.com/office/powerpoint/2010/main" val="1428651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33ED3-BC1F-F595-83E1-516541ABA647}"/>
              </a:ext>
            </a:extLst>
          </p:cNvPr>
          <p:cNvSpPr>
            <a:spLocks noGrp="1"/>
          </p:cNvSpPr>
          <p:nvPr>
            <p:ph type="title"/>
          </p:nvPr>
        </p:nvSpPr>
        <p:spPr/>
        <p:txBody>
          <a:bodyPr/>
          <a:lstStyle/>
          <a:p>
            <a:r>
              <a:rPr lang="en-US" dirty="0"/>
              <a:t>TREATMENT OF EGJOO</a:t>
            </a:r>
            <a:endParaRPr lang="x-none" dirty="0"/>
          </a:p>
        </p:txBody>
      </p:sp>
      <p:sp>
        <p:nvSpPr>
          <p:cNvPr id="3" name="Content Placeholder 2">
            <a:extLst>
              <a:ext uri="{FF2B5EF4-FFF2-40B4-BE49-F238E27FC236}">
                <a16:creationId xmlns:a16="http://schemas.microsoft.com/office/drawing/2014/main" xmlns="" id="{C5917F57-3B55-A21F-E79A-397987D8EB54}"/>
              </a:ext>
            </a:extLst>
          </p:cNvPr>
          <p:cNvSpPr>
            <a:spLocks noGrp="1"/>
          </p:cNvSpPr>
          <p:nvPr>
            <p:ph idx="1"/>
          </p:nvPr>
        </p:nvSpPr>
        <p:spPr/>
        <p:txBody>
          <a:bodyPr/>
          <a:lstStyle/>
          <a:p>
            <a:endParaRPr lang="x-none"/>
          </a:p>
        </p:txBody>
      </p:sp>
      <p:pic>
        <p:nvPicPr>
          <p:cNvPr id="5" name="Picture 4">
            <a:extLst>
              <a:ext uri="{FF2B5EF4-FFF2-40B4-BE49-F238E27FC236}">
                <a16:creationId xmlns:a16="http://schemas.microsoft.com/office/drawing/2014/main" xmlns="" id="{C16D30B8-D229-DA17-C6A5-1D20F1FE8FCD}"/>
              </a:ext>
            </a:extLst>
          </p:cNvPr>
          <p:cNvPicPr>
            <a:picLocks noChangeAspect="1"/>
          </p:cNvPicPr>
          <p:nvPr/>
        </p:nvPicPr>
        <p:blipFill>
          <a:blip r:embed="rId2"/>
          <a:srcRect t="14464"/>
          <a:stretch/>
        </p:blipFill>
        <p:spPr>
          <a:xfrm>
            <a:off x="309716" y="1238865"/>
            <a:ext cx="11562736" cy="5659933"/>
          </a:xfrm>
          <a:prstGeom prst="rect">
            <a:avLst/>
          </a:prstGeom>
        </p:spPr>
      </p:pic>
    </p:spTree>
    <p:extLst>
      <p:ext uri="{BB962C8B-B14F-4D97-AF65-F5344CB8AC3E}">
        <p14:creationId xmlns:p14="http://schemas.microsoft.com/office/powerpoint/2010/main" val="271738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E9765E-772A-E453-0853-ADFCFBDC446C}"/>
              </a:ext>
            </a:extLst>
          </p:cNvPr>
          <p:cNvSpPr>
            <a:spLocks noGrp="1"/>
          </p:cNvSpPr>
          <p:nvPr>
            <p:ph type="title"/>
          </p:nvPr>
        </p:nvSpPr>
        <p:spPr>
          <a:xfrm>
            <a:off x="838200" y="275304"/>
            <a:ext cx="10515600" cy="1385888"/>
          </a:xfrm>
        </p:spPr>
        <p:txBody>
          <a:bodyPr/>
          <a:lstStyle/>
          <a:p>
            <a:endParaRPr lang="x-none" dirty="0"/>
          </a:p>
        </p:txBody>
      </p:sp>
      <p:pic>
        <p:nvPicPr>
          <p:cNvPr id="5" name="Content Placeholder 4">
            <a:extLst>
              <a:ext uri="{FF2B5EF4-FFF2-40B4-BE49-F238E27FC236}">
                <a16:creationId xmlns:a16="http://schemas.microsoft.com/office/drawing/2014/main" xmlns="" id="{36E0E12F-6703-9654-2522-B028101E8E3A}"/>
              </a:ext>
            </a:extLst>
          </p:cNvPr>
          <p:cNvPicPr>
            <a:picLocks noGrp="1" noChangeAspect="1"/>
          </p:cNvPicPr>
          <p:nvPr>
            <p:ph idx="1"/>
          </p:nvPr>
        </p:nvPicPr>
        <p:blipFill>
          <a:blip r:embed="rId2"/>
          <a:stretch>
            <a:fillRect/>
          </a:stretch>
        </p:blipFill>
        <p:spPr>
          <a:xfrm>
            <a:off x="0" y="127820"/>
            <a:ext cx="11985974" cy="6137910"/>
          </a:xfrm>
        </p:spPr>
      </p:pic>
    </p:spTree>
    <p:extLst>
      <p:ext uri="{BB962C8B-B14F-4D97-AF65-F5344CB8AC3E}">
        <p14:creationId xmlns:p14="http://schemas.microsoft.com/office/powerpoint/2010/main" val="3836160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5BA3EE-496F-04FE-3C37-821C80143A4D}"/>
              </a:ext>
            </a:extLst>
          </p:cNvPr>
          <p:cNvSpPr>
            <a:spLocks noGrp="1"/>
          </p:cNvSpPr>
          <p:nvPr>
            <p:ph type="title"/>
          </p:nvPr>
        </p:nvSpPr>
        <p:spPr/>
        <p:txBody>
          <a:bodyPr/>
          <a:lstStyle/>
          <a:p>
            <a:r>
              <a:rPr lang="en-US" dirty="0"/>
              <a:t>DISORDERS </a:t>
            </a:r>
            <a:r>
              <a:rPr lang="en-US" dirty="0" smtClean="0"/>
              <a:t>OF PERISTALSIS</a:t>
            </a:r>
            <a:endParaRPr lang="en-US" dirty="0"/>
          </a:p>
        </p:txBody>
      </p:sp>
      <p:pic>
        <p:nvPicPr>
          <p:cNvPr id="4" name="Content Placeholder 3">
            <a:extLst>
              <a:ext uri="{FF2B5EF4-FFF2-40B4-BE49-F238E27FC236}">
                <a16:creationId xmlns:a16="http://schemas.microsoft.com/office/drawing/2014/main" xmlns="" id="{CA349462-057D-9486-3FEC-BCD3CD1AD2FA}"/>
              </a:ext>
            </a:extLst>
          </p:cNvPr>
          <p:cNvPicPr>
            <a:picLocks noGrp="1" noChangeAspect="1"/>
          </p:cNvPicPr>
          <p:nvPr>
            <p:ph idx="1"/>
          </p:nvPr>
        </p:nvPicPr>
        <p:blipFill>
          <a:blip r:embed="rId2"/>
          <a:stretch>
            <a:fillRect/>
          </a:stretch>
        </p:blipFill>
        <p:spPr>
          <a:xfrm>
            <a:off x="278058" y="1419395"/>
            <a:ext cx="11415713" cy="4217099"/>
          </a:xfrm>
          <a:prstGeom prst="rect">
            <a:avLst/>
          </a:prstGeom>
        </p:spPr>
      </p:pic>
    </p:spTree>
    <p:extLst>
      <p:ext uri="{BB962C8B-B14F-4D97-AF65-F5344CB8AC3E}">
        <p14:creationId xmlns:p14="http://schemas.microsoft.com/office/powerpoint/2010/main" val="4152799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242604-7F04-549D-52EE-FA2C90599DEB}"/>
              </a:ext>
            </a:extLst>
          </p:cNvPr>
          <p:cNvSpPr>
            <a:spLocks noGrp="1"/>
          </p:cNvSpPr>
          <p:nvPr>
            <p:ph type="title"/>
          </p:nvPr>
        </p:nvSpPr>
        <p:spPr/>
        <p:txBody>
          <a:bodyPr>
            <a:normAutofit fontScale="90000"/>
          </a:bodyPr>
          <a:lstStyle/>
          <a:p>
            <a:r>
              <a:rPr lang="en-US" dirty="0" smtClean="0"/>
              <a:t>HYPOMOTILITY DISORDERS: </a:t>
            </a:r>
            <a:r>
              <a:rPr lang="en-US" sz="3100" dirty="0" smtClean="0"/>
              <a:t>INEFFECTIVE </a:t>
            </a:r>
            <a:r>
              <a:rPr lang="en-US" sz="3100" dirty="0"/>
              <a:t>ESOPHAGUS MOTILITY &amp;</a:t>
            </a:r>
            <a:r>
              <a:rPr lang="en-US" sz="3100" dirty="0" smtClean="0"/>
              <a:t> </a:t>
            </a:r>
            <a:r>
              <a:rPr lang="en-US" sz="3100" dirty="0"/>
              <a:t>ABSENT CONTRACTILITY </a:t>
            </a:r>
          </a:p>
        </p:txBody>
      </p:sp>
      <p:pic>
        <p:nvPicPr>
          <p:cNvPr id="5" name="Content Placeholder 4">
            <a:extLst>
              <a:ext uri="{FF2B5EF4-FFF2-40B4-BE49-F238E27FC236}">
                <a16:creationId xmlns:a16="http://schemas.microsoft.com/office/drawing/2014/main" xmlns="" id="{12679005-48DE-EE9F-271D-500A70EF3F89}"/>
              </a:ext>
            </a:extLst>
          </p:cNvPr>
          <p:cNvPicPr>
            <a:picLocks noGrp="1" noChangeAspect="1"/>
          </p:cNvPicPr>
          <p:nvPr>
            <p:ph idx="1"/>
          </p:nvPr>
        </p:nvPicPr>
        <p:blipFill>
          <a:blip r:embed="rId3"/>
          <a:stretch>
            <a:fillRect/>
          </a:stretch>
        </p:blipFill>
        <p:spPr>
          <a:xfrm>
            <a:off x="3767857" y="1690688"/>
            <a:ext cx="8424143" cy="4629150"/>
          </a:xfrm>
          <a:prstGeom prst="rect">
            <a:avLst/>
          </a:prstGeom>
        </p:spPr>
      </p:pic>
      <p:pic>
        <p:nvPicPr>
          <p:cNvPr id="4" name="Picture 3"/>
          <p:cNvPicPr>
            <a:picLocks noChangeAspect="1"/>
          </p:cNvPicPr>
          <p:nvPr/>
        </p:nvPicPr>
        <p:blipFill>
          <a:blip r:embed="rId4"/>
          <a:stretch>
            <a:fillRect/>
          </a:stretch>
        </p:blipFill>
        <p:spPr>
          <a:xfrm>
            <a:off x="294967" y="1799302"/>
            <a:ext cx="3177923" cy="4520535"/>
          </a:xfrm>
          <a:prstGeom prst="rect">
            <a:avLst/>
          </a:prstGeom>
        </p:spPr>
      </p:pic>
    </p:spTree>
    <p:extLst>
      <p:ext uri="{BB962C8B-B14F-4D97-AF65-F5344CB8AC3E}">
        <p14:creationId xmlns:p14="http://schemas.microsoft.com/office/powerpoint/2010/main" val="3898006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499A6-2150-5AD9-141E-310E44833544}"/>
              </a:ext>
            </a:extLst>
          </p:cNvPr>
          <p:cNvSpPr>
            <a:spLocks noGrp="1"/>
          </p:cNvSpPr>
          <p:nvPr>
            <p:ph type="title"/>
          </p:nvPr>
        </p:nvSpPr>
        <p:spPr/>
        <p:txBody>
          <a:bodyPr/>
          <a:lstStyle/>
          <a:p>
            <a:r>
              <a:rPr lang="en-US" dirty="0"/>
              <a:t>HYPOCONTRACTILE DISEASES</a:t>
            </a:r>
            <a:endParaRPr lang="x-none" dirty="0"/>
          </a:p>
        </p:txBody>
      </p:sp>
      <p:sp>
        <p:nvSpPr>
          <p:cNvPr id="3" name="Content Placeholder 2">
            <a:extLst>
              <a:ext uri="{FF2B5EF4-FFF2-40B4-BE49-F238E27FC236}">
                <a16:creationId xmlns:a16="http://schemas.microsoft.com/office/drawing/2014/main" xmlns="" id="{C44DFB40-6E0D-F2D2-C445-F082F8B33895}"/>
              </a:ext>
            </a:extLst>
          </p:cNvPr>
          <p:cNvSpPr>
            <a:spLocks noGrp="1"/>
          </p:cNvSpPr>
          <p:nvPr>
            <p:ph idx="1"/>
          </p:nvPr>
        </p:nvSpPr>
        <p:spPr/>
        <p:txBody>
          <a:bodyPr/>
          <a:lstStyle/>
          <a:p>
            <a:endParaRPr lang="x-none"/>
          </a:p>
        </p:txBody>
      </p:sp>
      <p:pic>
        <p:nvPicPr>
          <p:cNvPr id="5" name="Picture 4">
            <a:extLst>
              <a:ext uri="{FF2B5EF4-FFF2-40B4-BE49-F238E27FC236}">
                <a16:creationId xmlns:a16="http://schemas.microsoft.com/office/drawing/2014/main" xmlns="" id="{EC8194D3-5CC6-ADE1-8E2A-261B3B9F464F}"/>
              </a:ext>
            </a:extLst>
          </p:cNvPr>
          <p:cNvPicPr>
            <a:picLocks noChangeAspect="1"/>
          </p:cNvPicPr>
          <p:nvPr/>
        </p:nvPicPr>
        <p:blipFill rotWithShape="1">
          <a:blip r:embed="rId3"/>
          <a:srcRect b="6966"/>
          <a:stretch/>
        </p:blipFill>
        <p:spPr>
          <a:xfrm>
            <a:off x="132993" y="365125"/>
            <a:ext cx="11926013" cy="6135223"/>
          </a:xfrm>
          <a:prstGeom prst="rect">
            <a:avLst/>
          </a:prstGeom>
        </p:spPr>
      </p:pic>
    </p:spTree>
    <p:extLst>
      <p:ext uri="{BB962C8B-B14F-4D97-AF65-F5344CB8AC3E}">
        <p14:creationId xmlns:p14="http://schemas.microsoft.com/office/powerpoint/2010/main" val="1694084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66D5E-BCDD-A501-436C-358E435F1EDD}"/>
              </a:ext>
            </a:extLst>
          </p:cNvPr>
          <p:cNvSpPr>
            <a:spLocks noGrp="1"/>
          </p:cNvSpPr>
          <p:nvPr>
            <p:ph type="title"/>
          </p:nvPr>
        </p:nvSpPr>
        <p:spPr>
          <a:xfrm>
            <a:off x="889928" y="158648"/>
            <a:ext cx="10515600" cy="1325563"/>
          </a:xfrm>
        </p:spPr>
        <p:txBody>
          <a:bodyPr/>
          <a:lstStyle/>
          <a:p>
            <a:r>
              <a:rPr lang="en-US" dirty="0"/>
              <a:t>Value </a:t>
            </a:r>
            <a:r>
              <a:rPr lang="en-US" dirty="0" smtClean="0"/>
              <a:t>of HRM pre-fundoplication</a:t>
            </a:r>
            <a:endParaRPr lang="en-US" dirty="0"/>
          </a:p>
        </p:txBody>
      </p:sp>
      <p:pic>
        <p:nvPicPr>
          <p:cNvPr id="4" name="Content Placeholder 3">
            <a:extLst>
              <a:ext uri="{FF2B5EF4-FFF2-40B4-BE49-F238E27FC236}">
                <a16:creationId xmlns:a16="http://schemas.microsoft.com/office/drawing/2014/main" xmlns="" id="{DC682B3C-A7AD-E6E0-7608-D46C13CE8B9F}"/>
              </a:ext>
            </a:extLst>
          </p:cNvPr>
          <p:cNvPicPr>
            <a:picLocks noGrp="1" noChangeAspect="1"/>
          </p:cNvPicPr>
          <p:nvPr>
            <p:ph idx="1"/>
          </p:nvPr>
        </p:nvPicPr>
        <p:blipFill>
          <a:blip r:embed="rId3"/>
          <a:stretch>
            <a:fillRect/>
          </a:stretch>
        </p:blipFill>
        <p:spPr>
          <a:xfrm>
            <a:off x="0" y="1484211"/>
            <a:ext cx="7367588" cy="5061966"/>
          </a:xfrm>
          <a:prstGeom prst="rect">
            <a:avLst/>
          </a:prstGeom>
        </p:spPr>
      </p:pic>
      <p:sp>
        <p:nvSpPr>
          <p:cNvPr id="3" name="TextBox 2"/>
          <p:cNvSpPr txBox="1"/>
          <p:nvPr/>
        </p:nvSpPr>
        <p:spPr>
          <a:xfrm>
            <a:off x="7983902" y="1920562"/>
            <a:ext cx="3421626" cy="4832092"/>
          </a:xfrm>
          <a:prstGeom prst="rect">
            <a:avLst/>
          </a:prstGeom>
          <a:noFill/>
        </p:spPr>
        <p:txBody>
          <a:bodyPr wrap="square" rtlCol="0">
            <a:spAutoFit/>
          </a:bodyPr>
          <a:lstStyle/>
          <a:p>
            <a:pPr lvl="0"/>
            <a:r>
              <a:rPr lang="en-US" sz="2400" dirty="0" smtClean="0">
                <a:solidFill>
                  <a:prstClr val="black"/>
                </a:solidFill>
              </a:rPr>
              <a:t>Lack of augmentation post MRS indicates poor contractile reserve to physiological and iatrogenic response</a:t>
            </a:r>
          </a:p>
          <a:p>
            <a:pPr lvl="0"/>
            <a:endParaRPr lang="en-US" sz="2400" dirty="0" smtClean="0">
              <a:solidFill>
                <a:prstClr val="black"/>
              </a:solidFill>
            </a:endParaRPr>
          </a:p>
          <a:p>
            <a:pPr lvl="0"/>
            <a:r>
              <a:rPr lang="en-US" sz="2400" b="1" dirty="0">
                <a:solidFill>
                  <a:prstClr val="black"/>
                </a:solidFill>
              </a:rPr>
              <a:t>I</a:t>
            </a:r>
            <a:r>
              <a:rPr lang="en-US" sz="2400" b="1" dirty="0" smtClean="0">
                <a:solidFill>
                  <a:prstClr val="black"/>
                </a:solidFill>
              </a:rPr>
              <a:t>ncreased post fundoplication dysphagia</a:t>
            </a:r>
          </a:p>
          <a:p>
            <a:pPr lvl="0"/>
            <a:r>
              <a:rPr lang="en-US" sz="2000" b="1" dirty="0" smtClean="0">
                <a:solidFill>
                  <a:prstClr val="black"/>
                </a:solidFill>
              </a:rPr>
              <a:t>  </a:t>
            </a:r>
            <a:endParaRPr lang="en-US" sz="1200" dirty="0">
              <a:solidFill>
                <a:prstClr val="black"/>
              </a:solidFill>
            </a:endParaRPr>
          </a:p>
        </p:txBody>
      </p:sp>
    </p:spTree>
    <p:extLst>
      <p:ext uri="{BB962C8B-B14F-4D97-AF65-F5344CB8AC3E}">
        <p14:creationId xmlns:p14="http://schemas.microsoft.com/office/powerpoint/2010/main" val="4148652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a:xfrm>
            <a:off x="838200" y="1884618"/>
            <a:ext cx="10515600" cy="4351338"/>
          </a:xfrm>
        </p:spPr>
        <p:txBody>
          <a:bodyPr/>
          <a:lstStyle/>
          <a:p>
            <a:r>
              <a:rPr lang="en-US" dirty="0"/>
              <a:t>Esophagus </a:t>
            </a:r>
            <a:r>
              <a:rPr lang="en-US" dirty="0" smtClean="0"/>
              <a:t>dysphagia-</a:t>
            </a:r>
          </a:p>
          <a:p>
            <a:pPr marL="0" indent="0">
              <a:buNone/>
            </a:pPr>
            <a:r>
              <a:rPr lang="en-US" dirty="0"/>
              <a:t> </a:t>
            </a:r>
            <a:r>
              <a:rPr lang="en-US" dirty="0" smtClean="0"/>
              <a:t> Food </a:t>
            </a:r>
            <a:r>
              <a:rPr lang="en-US" dirty="0"/>
              <a:t>getting stuck at the neck or chest </a:t>
            </a:r>
            <a:endParaRPr lang="en-US" dirty="0" smtClean="0"/>
          </a:p>
          <a:p>
            <a:pPr marL="0" indent="0">
              <a:buNone/>
            </a:pPr>
            <a:r>
              <a:rPr lang="en-US" dirty="0"/>
              <a:t> </a:t>
            </a:r>
            <a:r>
              <a:rPr lang="en-US" dirty="0" smtClean="0"/>
              <a:t> Dysphagia </a:t>
            </a:r>
            <a:r>
              <a:rPr lang="en-US" dirty="0"/>
              <a:t>to liquids and solids</a:t>
            </a:r>
          </a:p>
          <a:p>
            <a:r>
              <a:rPr lang="en-US" dirty="0"/>
              <a:t>Non-cardiac chest pain</a:t>
            </a:r>
          </a:p>
          <a:p>
            <a:r>
              <a:rPr lang="en-US" dirty="0"/>
              <a:t>Regurgitation </a:t>
            </a:r>
          </a:p>
          <a:p>
            <a:r>
              <a:rPr lang="en-US" dirty="0"/>
              <a:t>Heart burn-refractory </a:t>
            </a:r>
          </a:p>
        </p:txBody>
      </p:sp>
    </p:spTree>
    <p:extLst>
      <p:ext uri="{BB962C8B-B14F-4D97-AF65-F5344CB8AC3E}">
        <p14:creationId xmlns:p14="http://schemas.microsoft.com/office/powerpoint/2010/main" val="2693120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REPORT</a:t>
            </a:r>
            <a:endParaRPr lang="en-US" dirty="0"/>
          </a:p>
        </p:txBody>
      </p:sp>
      <p:pic>
        <p:nvPicPr>
          <p:cNvPr id="4" name="Content Placeholder 3"/>
          <p:cNvPicPr>
            <a:picLocks noGrp="1" noChangeAspect="1"/>
          </p:cNvPicPr>
          <p:nvPr>
            <p:ph idx="1"/>
          </p:nvPr>
        </p:nvPicPr>
        <p:blipFill>
          <a:blip r:embed="rId2"/>
          <a:stretch>
            <a:fillRect/>
          </a:stretch>
        </p:blipFill>
        <p:spPr>
          <a:xfrm>
            <a:off x="1111400" y="1981119"/>
            <a:ext cx="3745382" cy="3745382"/>
          </a:xfrm>
          <a:prstGeom prst="rect">
            <a:avLst/>
          </a:prstGeom>
        </p:spPr>
      </p:pic>
      <p:pic>
        <p:nvPicPr>
          <p:cNvPr id="5" name="Picture 4"/>
          <p:cNvPicPr>
            <a:picLocks noChangeAspect="1"/>
          </p:cNvPicPr>
          <p:nvPr/>
        </p:nvPicPr>
        <p:blipFill>
          <a:blip r:embed="rId3"/>
          <a:stretch>
            <a:fillRect/>
          </a:stretch>
        </p:blipFill>
        <p:spPr>
          <a:xfrm>
            <a:off x="6331975" y="2068901"/>
            <a:ext cx="3745382" cy="3569818"/>
          </a:xfrm>
          <a:prstGeom prst="rect">
            <a:avLst/>
          </a:prstGeom>
        </p:spPr>
      </p:pic>
      <p:sp>
        <p:nvSpPr>
          <p:cNvPr id="6" name="Rectangle 5"/>
          <p:cNvSpPr/>
          <p:nvPr/>
        </p:nvSpPr>
        <p:spPr>
          <a:xfrm>
            <a:off x="838200" y="5908028"/>
            <a:ext cx="3424084" cy="646331"/>
          </a:xfrm>
          <a:prstGeom prst="rect">
            <a:avLst/>
          </a:prstGeom>
        </p:spPr>
        <p:txBody>
          <a:bodyPr wrap="square">
            <a:spAutoFit/>
          </a:bodyPr>
          <a:lstStyle/>
          <a:p>
            <a:r>
              <a:rPr lang="en-US" dirty="0">
                <a:latin typeface="Arial" panose="020B0604020202020204" pitchFamily="34" charset="0"/>
              </a:rPr>
              <a:t>DCI 143 mmHg.s.cm</a:t>
            </a:r>
          </a:p>
          <a:p>
            <a:r>
              <a:rPr lang="en-US" dirty="0">
                <a:latin typeface="Arial" panose="020B0604020202020204" pitchFamily="34" charset="0"/>
              </a:rPr>
              <a:t>Peristaltic breaks 4,8 cm</a:t>
            </a:r>
            <a:endParaRPr lang="en-US" dirty="0"/>
          </a:p>
        </p:txBody>
      </p:sp>
      <p:sp>
        <p:nvSpPr>
          <p:cNvPr id="7" name="TextBox 6"/>
          <p:cNvSpPr txBox="1"/>
          <p:nvPr/>
        </p:nvSpPr>
        <p:spPr>
          <a:xfrm>
            <a:off x="6493498" y="5769528"/>
            <a:ext cx="3830373" cy="646331"/>
          </a:xfrm>
          <a:prstGeom prst="rect">
            <a:avLst/>
          </a:prstGeom>
          <a:noFill/>
        </p:spPr>
        <p:txBody>
          <a:bodyPr wrap="square" rtlCol="0">
            <a:spAutoFit/>
          </a:bodyPr>
          <a:lstStyle/>
          <a:p>
            <a:r>
              <a:rPr lang="en-US"/>
              <a:t>DCI 129 mmHg.s.cm</a:t>
            </a:r>
          </a:p>
          <a:p>
            <a:r>
              <a:rPr lang="en-US" dirty="0"/>
              <a:t>Peristaltic breaks 6,3 cm</a:t>
            </a:r>
          </a:p>
        </p:txBody>
      </p:sp>
    </p:spTree>
    <p:extLst>
      <p:ext uri="{BB962C8B-B14F-4D97-AF65-F5344CB8AC3E}">
        <p14:creationId xmlns:p14="http://schemas.microsoft.com/office/powerpoint/2010/main" val="2111680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p:cNvPicPr>
            <a:picLocks noGrp="1" noChangeAspect="1"/>
          </p:cNvPicPr>
          <p:nvPr>
            <p:ph idx="1"/>
          </p:nvPr>
        </p:nvPicPr>
        <p:blipFill>
          <a:blip r:embed="rId3"/>
          <a:stretch>
            <a:fillRect/>
          </a:stretch>
        </p:blipFill>
        <p:spPr>
          <a:xfrm>
            <a:off x="-51110" y="702542"/>
            <a:ext cx="12294219" cy="4960290"/>
          </a:xfrm>
          <a:prstGeom prst="rect">
            <a:avLst/>
          </a:prstGeom>
        </p:spPr>
      </p:pic>
    </p:spTree>
    <p:extLst>
      <p:ext uri="{BB962C8B-B14F-4D97-AF65-F5344CB8AC3E}">
        <p14:creationId xmlns:p14="http://schemas.microsoft.com/office/powerpoint/2010/main" val="2927884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4C0B2-9D3E-2CE8-6CB1-A21BC8E2ACE9}"/>
              </a:ext>
            </a:extLst>
          </p:cNvPr>
          <p:cNvSpPr>
            <a:spLocks noGrp="1"/>
          </p:cNvSpPr>
          <p:nvPr>
            <p:ph type="title"/>
          </p:nvPr>
        </p:nvSpPr>
        <p:spPr/>
        <p:txBody>
          <a:bodyPr/>
          <a:lstStyle/>
          <a:p>
            <a:endParaRPr lang="en-US" dirty="0"/>
          </a:p>
        </p:txBody>
      </p:sp>
      <p:pic>
        <p:nvPicPr>
          <p:cNvPr id="7" name="Content Placeholder 6" descr="A screenshot of a graph&#10;&#10;AI-generated content may be incorrect.">
            <a:extLst>
              <a:ext uri="{FF2B5EF4-FFF2-40B4-BE49-F238E27FC236}">
                <a16:creationId xmlns:a16="http://schemas.microsoft.com/office/drawing/2014/main" xmlns="" id="{39E92DEF-AE1D-6400-5A91-D67B5E9BE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50" y="0"/>
            <a:ext cx="11425450" cy="6720853"/>
          </a:xfrm>
        </p:spPr>
      </p:pic>
    </p:spTree>
    <p:extLst>
      <p:ext uri="{BB962C8B-B14F-4D97-AF65-F5344CB8AC3E}">
        <p14:creationId xmlns:p14="http://schemas.microsoft.com/office/powerpoint/2010/main" val="1762763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C667F-8519-B4E2-5147-CD1D308F1FB0}"/>
              </a:ext>
            </a:extLst>
          </p:cNvPr>
          <p:cNvSpPr>
            <a:spLocks noGrp="1"/>
          </p:cNvSpPr>
          <p:nvPr>
            <p:ph type="title"/>
          </p:nvPr>
        </p:nvSpPr>
        <p:spPr/>
        <p:txBody>
          <a:bodyPr/>
          <a:lstStyle/>
          <a:p>
            <a:r>
              <a:rPr lang="en-US" dirty="0"/>
              <a:t>Distal esophageal spasms</a:t>
            </a:r>
          </a:p>
        </p:txBody>
      </p:sp>
      <p:pic>
        <p:nvPicPr>
          <p:cNvPr id="5" name="Content Placeholder 4" descr="A close-up of a scanning image&#10;&#10;AI-generated content may be incorrect.">
            <a:extLst>
              <a:ext uri="{FF2B5EF4-FFF2-40B4-BE49-F238E27FC236}">
                <a16:creationId xmlns:a16="http://schemas.microsoft.com/office/drawing/2014/main" xmlns="" id="{CBAC802E-168E-2EBF-9E97-2A3F2570B5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7720" y="1325368"/>
            <a:ext cx="9149943" cy="3943523"/>
          </a:xfrm>
        </p:spPr>
      </p:pic>
      <p:pic>
        <p:nvPicPr>
          <p:cNvPr id="3" name="Picture 2"/>
          <p:cNvPicPr>
            <a:picLocks noChangeAspect="1"/>
          </p:cNvPicPr>
          <p:nvPr/>
        </p:nvPicPr>
        <p:blipFill rotWithShape="1">
          <a:blip r:embed="rId3"/>
          <a:srcRect l="11185"/>
          <a:stretch/>
        </p:blipFill>
        <p:spPr>
          <a:xfrm>
            <a:off x="8375771" y="1827848"/>
            <a:ext cx="2978029" cy="3603784"/>
          </a:xfrm>
          <a:prstGeom prst="rect">
            <a:avLst/>
          </a:prstGeom>
        </p:spPr>
      </p:pic>
    </p:spTree>
    <p:extLst>
      <p:ext uri="{BB962C8B-B14F-4D97-AF65-F5344CB8AC3E}">
        <p14:creationId xmlns:p14="http://schemas.microsoft.com/office/powerpoint/2010/main" val="2547723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EFF71-59CE-87AD-D8FD-14670474EB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C18E35C6-4845-5FBA-B7DF-3C75FDA3C5C9}"/>
              </a:ext>
            </a:extLst>
          </p:cNvPr>
          <p:cNvPicPr>
            <a:picLocks noGrp="1" noChangeAspect="1"/>
          </p:cNvPicPr>
          <p:nvPr>
            <p:ph idx="1"/>
          </p:nvPr>
        </p:nvPicPr>
        <p:blipFill>
          <a:blip r:embed="rId3"/>
          <a:stretch>
            <a:fillRect/>
          </a:stretch>
        </p:blipFill>
        <p:spPr>
          <a:xfrm>
            <a:off x="973705" y="0"/>
            <a:ext cx="8204823" cy="6956994"/>
          </a:xfrm>
        </p:spPr>
      </p:pic>
    </p:spTree>
    <p:extLst>
      <p:ext uri="{BB962C8B-B14F-4D97-AF65-F5344CB8AC3E}">
        <p14:creationId xmlns:p14="http://schemas.microsoft.com/office/powerpoint/2010/main" val="11286332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 YOU</a:t>
            </a:r>
            <a:endParaRPr lang="en-US" dirty="0"/>
          </a:p>
        </p:txBody>
      </p:sp>
    </p:spTree>
    <p:extLst>
      <p:ext uri="{BB962C8B-B14F-4D97-AF65-F5344CB8AC3E}">
        <p14:creationId xmlns:p14="http://schemas.microsoft.com/office/powerpoint/2010/main" val="621499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Content Placeholder 4">
            <a:extLst>
              <a:ext uri="{FF2B5EF4-FFF2-40B4-BE49-F238E27FC236}">
                <a16:creationId xmlns:a16="http://schemas.microsoft.com/office/drawing/2014/main" xmlns="" id="{B2CF014D-C130-68A4-7CAA-9A6A22A78E7F}"/>
              </a:ext>
            </a:extLst>
          </p:cNvPr>
          <p:cNvPicPr>
            <a:picLocks noChangeAspect="1"/>
          </p:cNvPicPr>
          <p:nvPr/>
        </p:nvPicPr>
        <p:blipFill>
          <a:blip r:embed="rId2"/>
          <a:srcRect l="31512" t="35355" r="19036" b="4096"/>
          <a:stretch/>
        </p:blipFill>
        <p:spPr>
          <a:xfrm>
            <a:off x="263011" y="193606"/>
            <a:ext cx="10942976" cy="6664394"/>
          </a:xfrm>
          <a:prstGeom prst="rect">
            <a:avLst/>
          </a:prstGeom>
        </p:spPr>
      </p:pic>
    </p:spTree>
    <p:extLst>
      <p:ext uri="{BB962C8B-B14F-4D97-AF65-F5344CB8AC3E}">
        <p14:creationId xmlns:p14="http://schemas.microsoft.com/office/powerpoint/2010/main" val="2599741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5C987-54C3-010E-74A1-A0373BDA3083}"/>
              </a:ext>
            </a:extLst>
          </p:cNvPr>
          <p:cNvSpPr>
            <a:spLocks noGrp="1"/>
          </p:cNvSpPr>
          <p:nvPr>
            <p:ph type="title"/>
          </p:nvPr>
        </p:nvSpPr>
        <p:spPr/>
        <p:txBody>
          <a:bodyPr/>
          <a:lstStyle/>
          <a:p>
            <a:r>
              <a:rPr lang="en-US"/>
              <a:t>Upper GI endoscopy </a:t>
            </a:r>
            <a:endParaRPr lang="x-none" dirty="0"/>
          </a:p>
        </p:txBody>
      </p:sp>
      <p:sp>
        <p:nvSpPr>
          <p:cNvPr id="3" name="Content Placeholder 2">
            <a:extLst>
              <a:ext uri="{FF2B5EF4-FFF2-40B4-BE49-F238E27FC236}">
                <a16:creationId xmlns:a16="http://schemas.microsoft.com/office/drawing/2014/main" xmlns="" id="{F55607C8-AF01-D3F3-70DE-3C8B765C2851}"/>
              </a:ext>
            </a:extLst>
          </p:cNvPr>
          <p:cNvSpPr>
            <a:spLocks noGrp="1"/>
          </p:cNvSpPr>
          <p:nvPr>
            <p:ph sz="half" idx="1"/>
          </p:nvPr>
        </p:nvSpPr>
        <p:spPr>
          <a:xfrm>
            <a:off x="838200" y="1442166"/>
            <a:ext cx="4559710" cy="4351338"/>
          </a:xfrm>
        </p:spPr>
        <p:txBody>
          <a:bodyPr/>
          <a:lstStyle/>
          <a:p>
            <a:r>
              <a:rPr lang="en-US" dirty="0" smtClean="0"/>
              <a:t>No structural </a:t>
            </a:r>
            <a:r>
              <a:rPr lang="en-US" dirty="0"/>
              <a:t>abnormalities</a:t>
            </a:r>
          </a:p>
          <a:p>
            <a:r>
              <a:rPr lang="en-US" dirty="0" smtClean="0"/>
              <a:t>No mucosal inflammatory </a:t>
            </a:r>
            <a:r>
              <a:rPr lang="en-US" dirty="0"/>
              <a:t>conditions</a:t>
            </a:r>
          </a:p>
          <a:p>
            <a:r>
              <a:rPr lang="en-US" dirty="0"/>
              <a:t>Findings suggestive of esophagus </a:t>
            </a:r>
            <a:r>
              <a:rPr lang="en-US" dirty="0" err="1"/>
              <a:t>dysmotility</a:t>
            </a:r>
            <a:r>
              <a:rPr lang="en-US" dirty="0"/>
              <a:t>    </a:t>
            </a:r>
            <a:endParaRPr lang="x-none" dirty="0"/>
          </a:p>
        </p:txBody>
      </p:sp>
      <p:pic>
        <p:nvPicPr>
          <p:cNvPr id="7" name="Content Placeholder 5"/>
          <p:cNvPicPr>
            <a:picLocks noGrp="1" noChangeAspect="1"/>
          </p:cNvPicPr>
          <p:nvPr>
            <p:ph sz="half" idx="2"/>
          </p:nvPr>
        </p:nvPicPr>
        <p:blipFill>
          <a:blip r:embed="rId2"/>
          <a:stretch>
            <a:fillRect/>
          </a:stretch>
        </p:blipFill>
        <p:spPr>
          <a:xfrm>
            <a:off x="6044072" y="1690688"/>
            <a:ext cx="5367338" cy="4491038"/>
          </a:xfrm>
          <a:prstGeom prst="rect">
            <a:avLst/>
          </a:prstGeom>
        </p:spPr>
      </p:pic>
    </p:spTree>
    <p:extLst>
      <p:ext uri="{BB962C8B-B14F-4D97-AF65-F5344CB8AC3E}">
        <p14:creationId xmlns:p14="http://schemas.microsoft.com/office/powerpoint/2010/main" val="1295406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Content Placeholder 4">
            <a:extLst>
              <a:ext uri="{FF2B5EF4-FFF2-40B4-BE49-F238E27FC236}">
                <a16:creationId xmlns:a16="http://schemas.microsoft.com/office/drawing/2014/main" xmlns="" id="{B2CF014D-C130-68A4-7CAA-9A6A22A78E7F}"/>
              </a:ext>
            </a:extLst>
          </p:cNvPr>
          <p:cNvPicPr>
            <a:picLocks noChangeAspect="1"/>
          </p:cNvPicPr>
          <p:nvPr/>
        </p:nvPicPr>
        <p:blipFill>
          <a:blip r:embed="rId2"/>
          <a:srcRect l="31512" t="35355" r="19036" b="4096"/>
          <a:stretch/>
        </p:blipFill>
        <p:spPr>
          <a:xfrm>
            <a:off x="0" y="0"/>
            <a:ext cx="11576041" cy="7049938"/>
          </a:xfrm>
          <a:prstGeom prst="rect">
            <a:avLst/>
          </a:prstGeom>
        </p:spPr>
      </p:pic>
    </p:spTree>
    <p:extLst>
      <p:ext uri="{BB962C8B-B14F-4D97-AF65-F5344CB8AC3E}">
        <p14:creationId xmlns:p14="http://schemas.microsoft.com/office/powerpoint/2010/main" val="3506551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Esophagus </a:t>
            </a:r>
            <a:r>
              <a:rPr lang="en-US" dirty="0" err="1"/>
              <a:t>manometry</a:t>
            </a:r>
            <a:endParaRPr lang="en-US" dirty="0"/>
          </a:p>
        </p:txBody>
      </p:sp>
      <p:sp>
        <p:nvSpPr>
          <p:cNvPr id="3" name="Content Placeholder 2"/>
          <p:cNvSpPr>
            <a:spLocks noGrp="1"/>
          </p:cNvSpPr>
          <p:nvPr>
            <p:ph sz="half" idx="1"/>
          </p:nvPr>
        </p:nvSpPr>
        <p:spPr>
          <a:xfrm>
            <a:off x="838200" y="1825626"/>
            <a:ext cx="10515600" cy="1035562"/>
          </a:xfrm>
        </p:spPr>
        <p:txBody>
          <a:bodyPr>
            <a:normAutofit/>
          </a:bodyPr>
          <a:lstStyle/>
          <a:p>
            <a:r>
              <a:rPr lang="en-US" dirty="0"/>
              <a:t>Developed in </a:t>
            </a:r>
            <a:r>
              <a:rPr lang="en-US" dirty="0" smtClean="0"/>
              <a:t>1970s </a:t>
            </a:r>
          </a:p>
          <a:p>
            <a:r>
              <a:rPr lang="en-US" dirty="0" smtClean="0"/>
              <a:t>Gold </a:t>
            </a:r>
            <a:r>
              <a:rPr lang="en-US" dirty="0"/>
              <a:t>standard of esophagus motility testing </a:t>
            </a:r>
          </a:p>
          <a:p>
            <a:endParaRPr lang="en-US" dirty="0"/>
          </a:p>
        </p:txBody>
      </p:sp>
      <p:pic>
        <p:nvPicPr>
          <p:cNvPr id="5" name="Content Placeholder 4">
            <a:extLst>
              <a:ext uri="{FF2B5EF4-FFF2-40B4-BE49-F238E27FC236}">
                <a16:creationId xmlns:a16="http://schemas.microsoft.com/office/drawing/2014/main" xmlns="" id="{CB05E9A3-4E5C-340B-53C6-177EA7364699}"/>
              </a:ext>
            </a:extLst>
          </p:cNvPr>
          <p:cNvPicPr>
            <a:picLocks noGrp="1" noChangeAspect="1"/>
          </p:cNvPicPr>
          <p:nvPr>
            <p:ph sz="half" idx="2"/>
          </p:nvPr>
        </p:nvPicPr>
        <p:blipFill>
          <a:blip r:embed="rId2"/>
          <a:srcRect l="1134" t="15129" r="-20567" b="-15129"/>
          <a:stretch/>
        </p:blipFill>
        <p:spPr>
          <a:xfrm>
            <a:off x="135194" y="3529408"/>
            <a:ext cx="5181600" cy="2924463"/>
          </a:xfrm>
          <a:prstGeom prst="rect">
            <a:avLst/>
          </a:prstGeom>
        </p:spPr>
      </p:pic>
      <p:sp>
        <p:nvSpPr>
          <p:cNvPr id="9" name="TextBox 8"/>
          <p:cNvSpPr txBox="1"/>
          <p:nvPr/>
        </p:nvSpPr>
        <p:spPr>
          <a:xfrm>
            <a:off x="6194323" y="3541953"/>
            <a:ext cx="5633883" cy="3581518"/>
          </a:xfrm>
          <a:prstGeom prst="rect">
            <a:avLst/>
          </a:prstGeom>
          <a:noFill/>
        </p:spPr>
        <p:txBody>
          <a:bodyPr wrap="square" rtlCol="0">
            <a:spAutoFit/>
          </a:bodyPr>
          <a:lstStyle/>
          <a:p>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508" b="21081"/>
          <a:stretch/>
        </p:blipFill>
        <p:spPr>
          <a:xfrm>
            <a:off x="4473799" y="3429000"/>
            <a:ext cx="4258828" cy="2668214"/>
          </a:xfrm>
          <a:prstGeom prst="rect">
            <a:avLst/>
          </a:prstGeom>
        </p:spPr>
      </p:pic>
      <p:pic>
        <p:nvPicPr>
          <p:cNvPr id="4" name="Picture 3">
            <a:extLst>
              <a:ext uri="{FF2B5EF4-FFF2-40B4-BE49-F238E27FC236}">
                <a16:creationId xmlns:a16="http://schemas.microsoft.com/office/drawing/2014/main" xmlns="" id="{C980BBBC-421A-EEAD-749C-8EFF4CC85E30}"/>
              </a:ext>
            </a:extLst>
          </p:cNvPr>
          <p:cNvPicPr>
            <a:picLocks noChangeAspect="1"/>
          </p:cNvPicPr>
          <p:nvPr/>
        </p:nvPicPr>
        <p:blipFill>
          <a:blip r:embed="rId4"/>
          <a:srcRect l="13798" t="5250" r="5623" b="2878"/>
          <a:stretch/>
        </p:blipFill>
        <p:spPr>
          <a:xfrm>
            <a:off x="8741459" y="3429000"/>
            <a:ext cx="3377066" cy="2887767"/>
          </a:xfrm>
          <a:prstGeom prst="rect">
            <a:avLst/>
          </a:prstGeom>
        </p:spPr>
      </p:pic>
    </p:spTree>
    <p:extLst>
      <p:ext uri="{BB962C8B-B14F-4D97-AF65-F5344CB8AC3E}">
        <p14:creationId xmlns:p14="http://schemas.microsoft.com/office/powerpoint/2010/main" val="950453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resolution </a:t>
            </a:r>
            <a:r>
              <a:rPr lang="en-US" dirty="0" err="1" smtClean="0"/>
              <a:t>manometry</a:t>
            </a:r>
            <a:r>
              <a:rPr lang="en-US" dirty="0" smtClean="0"/>
              <a:t> </a:t>
            </a:r>
            <a:endParaRPr lang="en-US" dirty="0"/>
          </a:p>
        </p:txBody>
      </p:sp>
      <p:sp>
        <p:nvSpPr>
          <p:cNvPr id="3" name="Content Placeholder 2"/>
          <p:cNvSpPr>
            <a:spLocks noGrp="1"/>
          </p:cNvSpPr>
          <p:nvPr>
            <p:ph sz="half" idx="1"/>
          </p:nvPr>
        </p:nvSpPr>
        <p:spPr/>
        <p:txBody>
          <a:bodyPr/>
          <a:lstStyle/>
          <a:p>
            <a:endParaRPr lang="en-US" dirty="0"/>
          </a:p>
        </p:txBody>
      </p:sp>
      <p:pic>
        <p:nvPicPr>
          <p:cNvPr id="5" name="Content Placeholder 4"/>
          <p:cNvPicPr>
            <a:picLocks noChangeAspect="1"/>
          </p:cNvPicPr>
          <p:nvPr/>
        </p:nvPicPr>
        <p:blipFill>
          <a:blip r:embed="rId3"/>
          <a:stretch>
            <a:fillRect/>
          </a:stretch>
        </p:blipFill>
        <p:spPr>
          <a:xfrm>
            <a:off x="412954" y="1928622"/>
            <a:ext cx="4377307" cy="4267570"/>
          </a:xfrm>
          <a:prstGeom prst="rect">
            <a:avLst/>
          </a:prstGeom>
        </p:spPr>
      </p:pic>
      <p:pic>
        <p:nvPicPr>
          <p:cNvPr id="6" name="Content Placeholder 5">
            <a:extLst>
              <a:ext uri="{FF2B5EF4-FFF2-40B4-BE49-F238E27FC236}">
                <a16:creationId xmlns:a16="http://schemas.microsoft.com/office/drawing/2014/main" xmlns="" id="{D9C241EE-4A00-57DC-C769-282CD90156FB}"/>
              </a:ext>
            </a:extLst>
          </p:cNvPr>
          <p:cNvPicPr>
            <a:picLocks noGrp="1" noChangeAspect="1"/>
          </p:cNvPicPr>
          <p:nvPr>
            <p:ph sz="half" idx="2"/>
          </p:nvPr>
        </p:nvPicPr>
        <p:blipFill rotWithShape="1">
          <a:blip r:embed="rId4"/>
          <a:srcRect l="1626" t="-3100" r="6529" b="9686"/>
          <a:stretch/>
        </p:blipFill>
        <p:spPr>
          <a:xfrm>
            <a:off x="5009368" y="1806396"/>
            <a:ext cx="6754930" cy="4326654"/>
          </a:xfrm>
          <a:prstGeom prst="rect">
            <a:avLst/>
          </a:prstGeom>
        </p:spPr>
      </p:pic>
    </p:spTree>
    <p:extLst>
      <p:ext uri="{BB962C8B-B14F-4D97-AF65-F5344CB8AC3E}">
        <p14:creationId xmlns:p14="http://schemas.microsoft.com/office/powerpoint/2010/main" val="3730376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resolution impedance </a:t>
            </a:r>
            <a:r>
              <a:rPr lang="en-US" dirty="0" err="1" smtClean="0"/>
              <a:t>manometry</a:t>
            </a:r>
            <a:endParaRPr lang="en-US" dirty="0"/>
          </a:p>
        </p:txBody>
      </p:sp>
      <p:sp>
        <p:nvSpPr>
          <p:cNvPr id="4" name="Content Placeholder 3"/>
          <p:cNvSpPr>
            <a:spLocks noGrp="1"/>
          </p:cNvSpPr>
          <p:nvPr>
            <p:ph sz="half" idx="2"/>
          </p:nvPr>
        </p:nvSpPr>
        <p:spPr/>
        <p:txBody>
          <a:bodyPr/>
          <a:lstStyle/>
          <a:p>
            <a:endParaRPr lang="en-US" dirty="0"/>
          </a:p>
        </p:txBody>
      </p:sp>
      <p:pic>
        <p:nvPicPr>
          <p:cNvPr id="1026" name="Picture 2" descr="Enhancing High-Resolution Esophageal Manometry - Gastroenterology Clinic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92303" y="2101234"/>
            <a:ext cx="11607393" cy="424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939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1196</TotalTime>
  <Words>611</Words>
  <Application>Microsoft Office PowerPoint</Application>
  <PresentationFormat>Widescreen</PresentationFormat>
  <Paragraphs>110</Paragraphs>
  <Slides>35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Aptos Display</vt:lpstr>
      <vt:lpstr>Arial</vt:lpstr>
      <vt:lpstr>Times New Roman</vt:lpstr>
      <vt:lpstr>Office Theme</vt:lpstr>
      <vt:lpstr>Esophageal motility disorders</vt:lpstr>
      <vt:lpstr>Objectives </vt:lpstr>
      <vt:lpstr>Clinical presentation</vt:lpstr>
      <vt:lpstr>PowerPoint Presentation</vt:lpstr>
      <vt:lpstr>Upper GI endoscopy </vt:lpstr>
      <vt:lpstr>PowerPoint Presentation</vt:lpstr>
      <vt:lpstr>Esophagus manometry</vt:lpstr>
      <vt:lpstr>High resolution manometry </vt:lpstr>
      <vt:lpstr>High resolution impedance manometry</vt:lpstr>
      <vt:lpstr>Esophagus manometry analysis</vt:lpstr>
      <vt:lpstr>ESOPHAGUS MANOMETRIC METRICS</vt:lpstr>
      <vt:lpstr>PowerPoint Presentation</vt:lpstr>
      <vt:lpstr>PowerPoint Presentation</vt:lpstr>
      <vt:lpstr>CHICAGO 4.0 </vt:lpstr>
      <vt:lpstr>DISORDERS OF EGJ OUTFLOW</vt:lpstr>
      <vt:lpstr> ACHALASIA </vt:lpstr>
      <vt:lpstr>PowerPoint Presentation</vt:lpstr>
      <vt:lpstr> </vt:lpstr>
      <vt:lpstr>PowerPoint Presentation</vt:lpstr>
      <vt:lpstr>EGJ OUTFLOW OBSTRUCTION</vt:lpstr>
      <vt:lpstr>EGJ OUTLET OBSTRUCTION</vt:lpstr>
      <vt:lpstr>Timed barium esophagogram</vt:lpstr>
      <vt:lpstr>ENDO-FLIP</vt:lpstr>
      <vt:lpstr>TREATMENT OF EGJOO</vt:lpstr>
      <vt:lpstr>PowerPoint Presentation</vt:lpstr>
      <vt:lpstr>DISORDERS OF PERISTALSIS</vt:lpstr>
      <vt:lpstr>HYPOMOTILITY DISORDERS: INEFFECTIVE ESOPHAGUS MOTILITY &amp; ABSENT CONTRACTILITY </vt:lpstr>
      <vt:lpstr>HYPOCONTRACTILE DISEASES</vt:lpstr>
      <vt:lpstr>Value of HRM pre-fundoplication</vt:lpstr>
      <vt:lpstr>CASE REPORT</vt:lpstr>
      <vt:lpstr> </vt:lpstr>
      <vt:lpstr>PowerPoint Presentation</vt:lpstr>
      <vt:lpstr>Distal esophageal spasms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Esophageal motility disorders</dc:title>
  <dc:creator>Dr. Eric Mugambi</dc:creator>
  <cp:lastModifiedBy>Virginia Wangui Mugira</cp:lastModifiedBy>
  <cp:revision>59</cp:revision>
  <dcterms:created xsi:type="dcterms:W3CDTF">2025-05-18T13:14:40Z</dcterms:created>
  <dcterms:modified xsi:type="dcterms:W3CDTF">2025-09-08T08:20:15Z</dcterms:modified>
</cp:coreProperties>
</file>